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3"/>
  </p:notesMasterIdLst>
  <p:sldIdLst>
    <p:sldId id="256" r:id="rId2"/>
    <p:sldId id="261" r:id="rId3"/>
    <p:sldId id="258" r:id="rId4"/>
    <p:sldId id="266" r:id="rId5"/>
    <p:sldId id="264" r:id="rId6"/>
    <p:sldId id="318" r:id="rId7"/>
    <p:sldId id="271" r:id="rId8"/>
    <p:sldId id="270" r:id="rId9"/>
    <p:sldId id="338" r:id="rId10"/>
    <p:sldId id="288" r:id="rId11"/>
    <p:sldId id="290" r:id="rId12"/>
    <p:sldId id="314" r:id="rId13"/>
    <p:sldId id="298" r:id="rId14"/>
    <p:sldId id="337" r:id="rId15"/>
    <p:sldId id="343" r:id="rId16"/>
    <p:sldId id="315" r:id="rId17"/>
    <p:sldId id="301" r:id="rId18"/>
    <p:sldId id="333" r:id="rId19"/>
    <p:sldId id="304" r:id="rId20"/>
    <p:sldId id="321" r:id="rId21"/>
    <p:sldId id="322" r:id="rId22"/>
    <p:sldId id="306" r:id="rId23"/>
    <p:sldId id="323" r:id="rId24"/>
    <p:sldId id="324" r:id="rId25"/>
    <p:sldId id="309" r:id="rId26"/>
    <p:sldId id="311" r:id="rId27"/>
    <p:sldId id="319" r:id="rId28"/>
    <p:sldId id="320" r:id="rId29"/>
    <p:sldId id="344" r:id="rId30"/>
    <p:sldId id="345" r:id="rId31"/>
    <p:sldId id="269"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426" autoAdjust="0"/>
    <p:restoredTop sz="62727" autoAdjust="0"/>
  </p:normalViewPr>
  <p:slideViewPr>
    <p:cSldViewPr snapToGrid="0">
      <p:cViewPr varScale="1">
        <p:scale>
          <a:sx n="46" d="100"/>
          <a:sy n="46" d="100"/>
        </p:scale>
        <p:origin x="1560" y="48"/>
      </p:cViewPr>
      <p:guideLst/>
    </p:cSldViewPr>
  </p:slideViewPr>
  <p:notesTextViewPr>
    <p:cViewPr>
      <p:scale>
        <a:sx n="125" d="100"/>
        <a:sy n="125"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A3ED67-D9D8-4365-B85E-B8F24B2F9EF2}" type="datetimeFigureOut">
              <a:rPr lang="en-IN" smtClean="0"/>
              <a:t>11-10-2024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E9A6583-990B-4707-82AF-703527F7BB40}" type="slidenum">
              <a:rPr lang="en-IN" smtClean="0"/>
              <a:t>‹#›</a:t>
            </a:fld>
            <a:endParaRPr lang="en-IN"/>
          </a:p>
        </p:txBody>
      </p:sp>
    </p:spTree>
    <p:extLst>
      <p:ext uri="{BB962C8B-B14F-4D97-AF65-F5344CB8AC3E}">
        <p14:creationId xmlns:p14="http://schemas.microsoft.com/office/powerpoint/2010/main" val="5144367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clockify.me/blog/productivity/improve-time-management-skills/" TargetMode="External"/><Relationship Id="rId7" Type="http://schemas.openxmlformats.org/officeDocument/2006/relationships/hyperlink" Target="https://clockify.me/blog/productivity/procrastination-guide/" TargetMode="External"/><Relationship Id="rId2" Type="http://schemas.openxmlformats.org/officeDocument/2006/relationships/slide" Target="../slides/slide6.xml"/><Relationship Id="rId1" Type="http://schemas.openxmlformats.org/officeDocument/2006/relationships/notesMaster" Target="../notesMasters/notesMaster1.xml"/><Relationship Id="rId6" Type="http://schemas.openxmlformats.org/officeDocument/2006/relationships/hyperlink" Target="https://clockify.me/blog/managing-time/how-to-say-no-at-work/" TargetMode="External"/><Relationship Id="rId5" Type="http://schemas.openxmlformats.org/officeDocument/2006/relationships/hyperlink" Target="https://clockify.me/blog/productivity/workplace-distractions/" TargetMode="External"/><Relationship Id="rId4" Type="http://schemas.openxmlformats.org/officeDocument/2006/relationships/hyperlink" Target="https://clockify.me/blog/productivity/smart-goals/" TargetMode="Externa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toolshero.com/personal-development/pickle-jar-theory/" TargetMode="External"/><Relationship Id="rId7" Type="http://schemas.openxmlformats.org/officeDocument/2006/relationships/hyperlink" Target="https://www3.uwsp.edu/wausau/tlc/Documents/Rapid%20Method%20Planning%20Document.pdf" TargetMode="External"/><Relationship Id="rId2" Type="http://schemas.openxmlformats.org/officeDocument/2006/relationships/slide" Target="../slides/slide9.xml"/><Relationship Id="rId1" Type="http://schemas.openxmlformats.org/officeDocument/2006/relationships/notesMaster" Target="../notesMasters/notesMaster1.xml"/><Relationship Id="rId6" Type="http://schemas.openxmlformats.org/officeDocument/2006/relationships/hyperlink" Target="https://www.goodreads.com/book/show/180121.How_to_Get_Control_of_Your_Time_and_Your_Life" TargetMode="External"/><Relationship Id="rId5" Type="http://schemas.openxmlformats.org/officeDocument/2006/relationships/hyperlink" Target="https://www.businessinsider.com/microsoft-4-day-work-week-boosts-productivity-2019-11" TargetMode="External"/><Relationship Id="rId4" Type="http://schemas.openxmlformats.org/officeDocument/2006/relationships/hyperlink" Target="https://www.developgoodhabits.com/parkinsons-law/"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ww.investopedia.com/terms/p/paretoprinciple.asp"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francescocirillo.com/pages/pomodoro-technique"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just">
              <a:buNone/>
            </a:pPr>
            <a:r>
              <a:rPr lang="en-US" b="1" dirty="0" smtClean="0">
                <a:latin typeface="Times New Roman" panose="02020603050405020304" pitchFamily="18" charset="0"/>
                <a:cs typeface="Times New Roman" panose="02020603050405020304" pitchFamily="18" charset="0"/>
              </a:rPr>
              <a:t>Effective </a:t>
            </a:r>
            <a:r>
              <a:rPr lang="en-US" b="1" dirty="0" smtClean="0">
                <a:latin typeface="Times New Roman" panose="02020603050405020304" pitchFamily="18" charset="0"/>
                <a:cs typeface="Times New Roman" panose="02020603050405020304" pitchFamily="18" charset="0"/>
                <a:hlinkClick r:id="rId3"/>
              </a:rPr>
              <a:t>time management skills</a:t>
            </a:r>
            <a:r>
              <a:rPr lang="en-US" b="1" dirty="0" smtClean="0">
                <a:latin typeface="Times New Roman" panose="02020603050405020304" pitchFamily="18" charset="0"/>
                <a:cs typeface="Times New Roman" panose="02020603050405020304" pitchFamily="18" charset="0"/>
              </a:rPr>
              <a:t> include:</a:t>
            </a:r>
          </a:p>
          <a:p>
            <a:pPr algn="just"/>
            <a:r>
              <a:rPr lang="en-US" b="1" dirty="0" smtClean="0">
                <a:latin typeface="Times New Roman" panose="02020603050405020304" pitchFamily="18" charset="0"/>
                <a:cs typeface="Times New Roman" panose="02020603050405020304" pitchFamily="18" charset="0"/>
              </a:rPr>
              <a:t>Setting </a:t>
            </a:r>
            <a:r>
              <a:rPr lang="en-US" b="1" dirty="0" smtClean="0">
                <a:latin typeface="Times New Roman" panose="02020603050405020304" pitchFamily="18" charset="0"/>
                <a:cs typeface="Times New Roman" panose="02020603050405020304" pitchFamily="18" charset="0"/>
                <a:hlinkClick r:id="rId4"/>
              </a:rPr>
              <a:t>SMART goals</a:t>
            </a:r>
            <a:r>
              <a:rPr lang="en-US" dirty="0" smtClean="0">
                <a:latin typeface="Times New Roman" panose="02020603050405020304" pitchFamily="18" charset="0"/>
                <a:cs typeface="Times New Roman" panose="02020603050405020304" pitchFamily="18" charset="0"/>
              </a:rPr>
              <a:t> — make sure the goals you set for yourself are Specific, Measurable, Attainable, Relevant, and Time-bound.</a:t>
            </a:r>
          </a:p>
          <a:p>
            <a:pPr algn="just"/>
            <a:r>
              <a:rPr lang="en-US" b="1" dirty="0" smtClean="0">
                <a:latin typeface="Times New Roman" panose="02020603050405020304" pitchFamily="18" charset="0"/>
                <a:cs typeface="Times New Roman" panose="02020603050405020304" pitchFamily="18" charset="0"/>
              </a:rPr>
              <a:t>Effective planning</a:t>
            </a:r>
            <a:r>
              <a:rPr lang="en-US" dirty="0" smtClean="0">
                <a:latin typeface="Times New Roman" panose="02020603050405020304" pitchFamily="18" charset="0"/>
                <a:cs typeface="Times New Roman" panose="02020603050405020304" pitchFamily="18" charset="0"/>
              </a:rPr>
              <a:t> — make sure you have clear objectives, as well as defined tasks and resources in order to make a clear plan that will lead you to your goals.</a:t>
            </a:r>
          </a:p>
          <a:p>
            <a:pPr algn="just"/>
            <a:r>
              <a:rPr lang="en-US" b="1" dirty="0" smtClean="0">
                <a:latin typeface="Times New Roman" panose="02020603050405020304" pitchFamily="18" charset="0"/>
                <a:cs typeface="Times New Roman" panose="02020603050405020304" pitchFamily="18" charset="0"/>
              </a:rPr>
              <a:t>Stress management</a:t>
            </a:r>
            <a:r>
              <a:rPr lang="en-US" dirty="0" smtClean="0">
                <a:latin typeface="Times New Roman" panose="02020603050405020304" pitchFamily="18" charset="0"/>
                <a:cs typeface="Times New Roman" panose="02020603050405020304" pitchFamily="18" charset="0"/>
              </a:rPr>
              <a:t> — make sure you manage your stress with stress relieving strategies and tactics, in order to feel more relaxed while doing your work.</a:t>
            </a:r>
          </a:p>
          <a:p>
            <a:pPr algn="just"/>
            <a:r>
              <a:rPr lang="en-US" b="1" dirty="0" smtClean="0">
                <a:latin typeface="Times New Roman" panose="02020603050405020304" pitchFamily="18" charset="0"/>
                <a:cs typeface="Times New Roman" panose="02020603050405020304" pitchFamily="18" charset="0"/>
              </a:rPr>
              <a:t>Proper task delegation</a:t>
            </a:r>
            <a:r>
              <a:rPr lang="en-US" dirty="0" smtClean="0">
                <a:latin typeface="Times New Roman" panose="02020603050405020304" pitchFamily="18" charset="0"/>
                <a:cs typeface="Times New Roman" panose="02020603050405020304" pitchFamily="18" charset="0"/>
              </a:rPr>
              <a:t> — delegating tasks helps you ease the workload and share it with competent colleagues and employees.</a:t>
            </a:r>
          </a:p>
          <a:p>
            <a:pPr algn="just"/>
            <a:r>
              <a:rPr lang="en-US" b="1" dirty="0" smtClean="0">
                <a:latin typeface="Times New Roman" panose="02020603050405020304" pitchFamily="18" charset="0"/>
                <a:cs typeface="Times New Roman" panose="02020603050405020304" pitchFamily="18" charset="0"/>
              </a:rPr>
              <a:t>Avoiding </a:t>
            </a:r>
            <a:r>
              <a:rPr lang="en-US" b="1" dirty="0" smtClean="0">
                <a:latin typeface="Times New Roman" panose="02020603050405020304" pitchFamily="18" charset="0"/>
                <a:cs typeface="Times New Roman" panose="02020603050405020304" pitchFamily="18" charset="0"/>
                <a:hlinkClick r:id="rId5"/>
              </a:rPr>
              <a:t>distractions</a:t>
            </a:r>
            <a:r>
              <a:rPr lang="en-US" dirty="0" smtClean="0">
                <a:latin typeface="Times New Roman" panose="02020603050405020304" pitchFamily="18" charset="0"/>
                <a:cs typeface="Times New Roman" panose="02020603050405020304" pitchFamily="18" charset="0"/>
              </a:rPr>
              <a:t> — distractions take away from the time you should be working (or even relaxing), so you should learn how to avoid them.</a:t>
            </a:r>
          </a:p>
          <a:p>
            <a:pPr algn="just"/>
            <a:r>
              <a:rPr lang="en-US" b="1" dirty="0" smtClean="0">
                <a:latin typeface="Times New Roman" panose="02020603050405020304" pitchFamily="18" charset="0"/>
                <a:cs typeface="Times New Roman" panose="02020603050405020304" pitchFamily="18" charset="0"/>
              </a:rPr>
              <a:t>Single-tasking</a:t>
            </a:r>
            <a:r>
              <a:rPr lang="en-US" dirty="0" smtClean="0">
                <a:latin typeface="Times New Roman" panose="02020603050405020304" pitchFamily="18" charset="0"/>
                <a:cs typeface="Times New Roman" panose="02020603050405020304" pitchFamily="18" charset="0"/>
              </a:rPr>
              <a:t> — focusing on one task at a time helps you deliver quality end results much better than when you multitask.</a:t>
            </a:r>
          </a:p>
          <a:p>
            <a:pPr algn="just"/>
            <a:r>
              <a:rPr lang="en-US" b="1" dirty="0" smtClean="0">
                <a:latin typeface="Times New Roman" panose="02020603050405020304" pitchFamily="18" charset="0"/>
                <a:cs typeface="Times New Roman" panose="02020603050405020304" pitchFamily="18" charset="0"/>
                <a:hlinkClick r:id="rId6"/>
              </a:rPr>
              <a:t>Saying "No"</a:t>
            </a:r>
            <a:r>
              <a:rPr lang="en-US" dirty="0" smtClean="0">
                <a:latin typeface="Times New Roman" panose="02020603050405020304" pitchFamily="18" charset="0"/>
                <a:cs typeface="Times New Roman" panose="02020603050405020304" pitchFamily="18" charset="0"/>
              </a:rPr>
              <a:t> — this little two-letter word will help you save more time for your own priorities.</a:t>
            </a:r>
          </a:p>
          <a:p>
            <a:pPr algn="just"/>
            <a:r>
              <a:rPr lang="en-US" b="1" dirty="0" smtClean="0">
                <a:latin typeface="Times New Roman" panose="02020603050405020304" pitchFamily="18" charset="0"/>
                <a:cs typeface="Times New Roman" panose="02020603050405020304" pitchFamily="18" charset="0"/>
              </a:rPr>
              <a:t>Setting priorities</a:t>
            </a:r>
            <a:r>
              <a:rPr lang="en-US" dirty="0" smtClean="0">
                <a:latin typeface="Times New Roman" panose="02020603050405020304" pitchFamily="18" charset="0"/>
                <a:cs typeface="Times New Roman" panose="02020603050405020304" pitchFamily="18" charset="0"/>
              </a:rPr>
              <a:t> — Investing time into the right tasks will ask for less effort, but bring better results. This is also known as the 20/80 rule, or the Pareto principle.</a:t>
            </a:r>
          </a:p>
          <a:p>
            <a:pPr marL="0" indent="0" algn="just">
              <a:buNone/>
            </a:pPr>
            <a:r>
              <a:rPr lang="en-US" dirty="0" smtClean="0">
                <a:latin typeface="Times New Roman" panose="02020603050405020304" pitchFamily="18" charset="0"/>
                <a:cs typeface="Times New Roman" panose="02020603050405020304" pitchFamily="18" charset="0"/>
              </a:rPr>
              <a:t>                 </a:t>
            </a:r>
            <a:r>
              <a:rPr lang="en-US" b="1" dirty="0" smtClean="0">
                <a:latin typeface="Times New Roman" panose="02020603050405020304" pitchFamily="18" charset="0"/>
                <a:cs typeface="Times New Roman" panose="02020603050405020304" pitchFamily="18" charset="0"/>
              </a:rPr>
              <a:t>Urgent and Important</a:t>
            </a:r>
            <a:r>
              <a:rPr lang="en-US" dirty="0" smtClean="0">
                <a:latin typeface="Times New Roman" panose="02020603050405020304" pitchFamily="18" charset="0"/>
                <a:cs typeface="Times New Roman" panose="02020603050405020304" pitchFamily="18" charset="0"/>
              </a:rPr>
              <a:t>: Do these tasks immediately.</a:t>
            </a:r>
          </a:p>
          <a:p>
            <a:pPr marL="0" indent="0" algn="just">
              <a:buNone/>
            </a:pPr>
            <a:r>
              <a:rPr lang="en-US" b="1" baseline="0" dirty="0" smtClean="0">
                <a:latin typeface="Times New Roman" panose="02020603050405020304" pitchFamily="18" charset="0"/>
                <a:cs typeface="Times New Roman" panose="02020603050405020304" pitchFamily="18" charset="0"/>
              </a:rPr>
              <a:t>           </a:t>
            </a:r>
            <a:r>
              <a:rPr lang="en-US" b="1" dirty="0" smtClean="0">
                <a:latin typeface="Times New Roman" panose="02020603050405020304" pitchFamily="18" charset="0"/>
                <a:cs typeface="Times New Roman" panose="02020603050405020304" pitchFamily="18" charset="0"/>
              </a:rPr>
              <a:t>      Important but Not Urgent</a:t>
            </a:r>
            <a:r>
              <a:rPr lang="en-US" dirty="0" smtClean="0">
                <a:latin typeface="Times New Roman" panose="02020603050405020304" pitchFamily="18" charset="0"/>
                <a:cs typeface="Times New Roman" panose="02020603050405020304" pitchFamily="18" charset="0"/>
              </a:rPr>
              <a:t>: Schedule these tasks for later.</a:t>
            </a:r>
          </a:p>
          <a:p>
            <a:pPr marL="0" indent="0" algn="just">
              <a:buNone/>
            </a:pPr>
            <a:r>
              <a:rPr lang="en-US" b="1" dirty="0" smtClean="0">
                <a:latin typeface="Times New Roman" panose="02020603050405020304" pitchFamily="18" charset="0"/>
                <a:cs typeface="Times New Roman" panose="02020603050405020304" pitchFamily="18" charset="0"/>
              </a:rPr>
              <a:t>                 Urgent but Not Important</a:t>
            </a:r>
            <a:r>
              <a:rPr lang="en-US" dirty="0" smtClean="0">
                <a:latin typeface="Times New Roman" panose="02020603050405020304" pitchFamily="18" charset="0"/>
                <a:cs typeface="Times New Roman" panose="02020603050405020304" pitchFamily="18" charset="0"/>
              </a:rPr>
              <a:t>: Delegate these if possible.</a:t>
            </a:r>
          </a:p>
          <a:p>
            <a:pPr marL="0" indent="0" algn="just">
              <a:buNone/>
            </a:pPr>
            <a:r>
              <a:rPr lang="en-US" b="1" dirty="0" smtClean="0">
                <a:latin typeface="Times New Roman" panose="02020603050405020304" pitchFamily="18" charset="0"/>
                <a:cs typeface="Times New Roman" panose="02020603050405020304" pitchFamily="18" charset="0"/>
              </a:rPr>
              <a:t>                 Neither Urgent nor Important</a:t>
            </a:r>
            <a:r>
              <a:rPr lang="en-US" dirty="0" smtClean="0">
                <a:latin typeface="Times New Roman" panose="02020603050405020304" pitchFamily="18" charset="0"/>
                <a:cs typeface="Times New Roman" panose="02020603050405020304" pitchFamily="18" charset="0"/>
              </a:rPr>
              <a:t>: Consider dropping these tasks.</a:t>
            </a:r>
          </a:p>
          <a:p>
            <a:pPr marL="0" indent="0" algn="just">
              <a:buNone/>
            </a:pPr>
            <a:endParaRPr lang="en-US" dirty="0" smtClean="0">
              <a:latin typeface="Times New Roman" panose="02020603050405020304" pitchFamily="18" charset="0"/>
              <a:cs typeface="Times New Roman" panose="02020603050405020304" pitchFamily="18" charset="0"/>
            </a:endParaRPr>
          </a:p>
          <a:p>
            <a:pPr algn="just"/>
            <a:r>
              <a:rPr lang="en-US" b="1" dirty="0" smtClean="0">
                <a:latin typeface="Times New Roman" panose="02020603050405020304" pitchFamily="18" charset="0"/>
                <a:cs typeface="Times New Roman" panose="02020603050405020304" pitchFamily="18" charset="0"/>
              </a:rPr>
              <a:t>Beating procrastination</a:t>
            </a:r>
            <a:r>
              <a:rPr lang="en-US" dirty="0" smtClean="0">
                <a:latin typeface="Times New Roman" panose="02020603050405020304" pitchFamily="18" charset="0"/>
                <a:cs typeface="Times New Roman" panose="02020603050405020304" pitchFamily="18" charset="0"/>
              </a:rPr>
              <a:t> — Identify the causes of </a:t>
            </a:r>
            <a:r>
              <a:rPr lang="en-US" dirty="0" smtClean="0">
                <a:latin typeface="Times New Roman" panose="02020603050405020304" pitchFamily="18" charset="0"/>
                <a:cs typeface="Times New Roman" panose="02020603050405020304" pitchFamily="18" charset="0"/>
                <a:hlinkClick r:id="rId7"/>
              </a:rPr>
              <a:t>your procrastination</a:t>
            </a:r>
            <a:r>
              <a:rPr lang="en-US" dirty="0" smtClean="0">
                <a:latin typeface="Times New Roman" panose="02020603050405020304" pitchFamily="18" charset="0"/>
                <a:cs typeface="Times New Roman" panose="02020603050405020304" pitchFamily="18" charset="0"/>
              </a:rPr>
              <a:t> and tackle them.</a:t>
            </a:r>
          </a:p>
          <a:p>
            <a:pPr marL="0" indent="0" algn="just">
              <a:buNone/>
            </a:pPr>
            <a:endParaRPr lang="en-IN" dirty="0" smtClean="0">
              <a:latin typeface="Times New Roman" panose="02020603050405020304" pitchFamily="18" charset="0"/>
              <a:cs typeface="Times New Roman" panose="02020603050405020304" pitchFamily="18" charset="0"/>
            </a:endParaRPr>
          </a:p>
          <a:p>
            <a:pPr algn="just"/>
            <a:endParaRPr lang="en-US" dirty="0" smtClean="0">
              <a:latin typeface="Times New Roman" panose="02020603050405020304" pitchFamily="18" charset="0"/>
              <a:cs typeface="Times New Roman" panose="02020603050405020304" pitchFamily="18" charset="0"/>
            </a:endParaRPr>
          </a:p>
          <a:p>
            <a:pPr algn="just"/>
            <a:endParaRPr lang="en-US" dirty="0" smtClean="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FE9A6583-990B-4707-82AF-703527F7BB40}" type="slidenum">
              <a:rPr lang="en-IN" smtClean="0"/>
              <a:t>6</a:t>
            </a:fld>
            <a:endParaRPr lang="en-IN"/>
          </a:p>
        </p:txBody>
      </p:sp>
    </p:spTree>
    <p:extLst>
      <p:ext uri="{BB962C8B-B14F-4D97-AF65-F5344CB8AC3E}">
        <p14:creationId xmlns:p14="http://schemas.microsoft.com/office/powerpoint/2010/main" val="26227193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FE9A6583-990B-4707-82AF-703527F7BB40}" type="slidenum">
              <a:rPr lang="en-IN" smtClean="0"/>
              <a:t>19</a:t>
            </a:fld>
            <a:endParaRPr lang="en-IN"/>
          </a:p>
        </p:txBody>
      </p:sp>
    </p:spTree>
    <p:extLst>
      <p:ext uri="{BB962C8B-B14F-4D97-AF65-F5344CB8AC3E}">
        <p14:creationId xmlns:p14="http://schemas.microsoft.com/office/powerpoint/2010/main" val="23701513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FE9A6583-990B-4707-82AF-703527F7BB40}" type="slidenum">
              <a:rPr lang="en-IN" smtClean="0"/>
              <a:t>22</a:t>
            </a:fld>
            <a:endParaRPr lang="en-IN"/>
          </a:p>
        </p:txBody>
      </p:sp>
    </p:spTree>
    <p:extLst>
      <p:ext uri="{BB962C8B-B14F-4D97-AF65-F5344CB8AC3E}">
        <p14:creationId xmlns:p14="http://schemas.microsoft.com/office/powerpoint/2010/main" val="29511873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FE9A6583-990B-4707-82AF-703527F7BB40}" type="slidenum">
              <a:rPr lang="en-IN" smtClean="0"/>
              <a:t>25</a:t>
            </a:fld>
            <a:endParaRPr lang="en-IN"/>
          </a:p>
        </p:txBody>
      </p:sp>
    </p:spTree>
    <p:extLst>
      <p:ext uri="{BB962C8B-B14F-4D97-AF65-F5344CB8AC3E}">
        <p14:creationId xmlns:p14="http://schemas.microsoft.com/office/powerpoint/2010/main" val="24303932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FE9A6583-990B-4707-82AF-703527F7BB40}" type="slidenum">
              <a:rPr lang="en-IN" smtClean="0"/>
              <a:t>26</a:t>
            </a:fld>
            <a:endParaRPr lang="en-IN"/>
          </a:p>
        </p:txBody>
      </p:sp>
    </p:spTree>
    <p:extLst>
      <p:ext uri="{BB962C8B-B14F-4D97-AF65-F5344CB8AC3E}">
        <p14:creationId xmlns:p14="http://schemas.microsoft.com/office/powerpoint/2010/main" val="11220126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800" dirty="0" smtClean="0"/>
              <a:t>Ans: </a:t>
            </a:r>
          </a:p>
          <a:p>
            <a:pPr marL="514350" indent="-514350">
              <a:buAutoNum type="arabicParenR"/>
            </a:pPr>
            <a:r>
              <a:rPr lang="en-US" sz="2800" dirty="0" smtClean="0"/>
              <a:t>B</a:t>
            </a:r>
          </a:p>
          <a:p>
            <a:pPr marL="514350" indent="-514350">
              <a:buAutoNum type="arabicParenR"/>
            </a:pPr>
            <a:r>
              <a:rPr lang="en-US" sz="2800" dirty="0" smtClean="0"/>
              <a:t>B</a:t>
            </a:r>
          </a:p>
          <a:p>
            <a:pPr marL="514350" indent="-514350">
              <a:buAutoNum type="arabicParenR"/>
            </a:pPr>
            <a:r>
              <a:rPr lang="en-US" sz="2800" dirty="0" smtClean="0"/>
              <a:t>b</a:t>
            </a:r>
            <a:endParaRPr lang="en-IN" sz="2800" dirty="0"/>
          </a:p>
        </p:txBody>
      </p:sp>
      <p:sp>
        <p:nvSpPr>
          <p:cNvPr id="4" name="Slide Number Placeholder 3"/>
          <p:cNvSpPr>
            <a:spLocks noGrp="1"/>
          </p:cNvSpPr>
          <p:nvPr>
            <p:ph type="sldNum" sz="quarter" idx="10"/>
          </p:nvPr>
        </p:nvSpPr>
        <p:spPr/>
        <p:txBody>
          <a:bodyPr/>
          <a:lstStyle/>
          <a:p>
            <a:fld id="{FE9A6583-990B-4707-82AF-703527F7BB40}" type="slidenum">
              <a:rPr lang="en-IN" smtClean="0"/>
              <a:t>29</a:t>
            </a:fld>
            <a:endParaRPr lang="en-IN"/>
          </a:p>
        </p:txBody>
      </p:sp>
    </p:spTree>
    <p:extLst>
      <p:ext uri="{BB962C8B-B14F-4D97-AF65-F5344CB8AC3E}">
        <p14:creationId xmlns:p14="http://schemas.microsoft.com/office/powerpoint/2010/main" val="38873425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Ans: </a:t>
            </a:r>
          </a:p>
          <a:p>
            <a:r>
              <a:rPr lang="en-US" dirty="0" smtClean="0"/>
              <a:t>4) B</a:t>
            </a:r>
          </a:p>
          <a:p>
            <a:r>
              <a:rPr lang="en-US" dirty="0" smtClean="0"/>
              <a:t>5) A</a:t>
            </a:r>
          </a:p>
          <a:p>
            <a:r>
              <a:rPr lang="en-US" dirty="0" smtClean="0"/>
              <a:t>6) b</a:t>
            </a:r>
            <a:endParaRPr lang="en-IN" dirty="0"/>
          </a:p>
        </p:txBody>
      </p:sp>
      <p:sp>
        <p:nvSpPr>
          <p:cNvPr id="4" name="Slide Number Placeholder 3"/>
          <p:cNvSpPr>
            <a:spLocks noGrp="1"/>
          </p:cNvSpPr>
          <p:nvPr>
            <p:ph type="sldNum" sz="quarter" idx="10"/>
          </p:nvPr>
        </p:nvSpPr>
        <p:spPr/>
        <p:txBody>
          <a:bodyPr/>
          <a:lstStyle/>
          <a:p>
            <a:fld id="{FE9A6583-990B-4707-82AF-703527F7BB40}" type="slidenum">
              <a:rPr lang="en-IN" smtClean="0"/>
              <a:t>30</a:t>
            </a:fld>
            <a:endParaRPr lang="en-IN"/>
          </a:p>
        </p:txBody>
      </p:sp>
    </p:spTree>
    <p:extLst>
      <p:ext uri="{BB962C8B-B14F-4D97-AF65-F5344CB8AC3E}">
        <p14:creationId xmlns:p14="http://schemas.microsoft.com/office/powerpoint/2010/main" val="4044092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just">
              <a:buNone/>
            </a:pPr>
            <a:r>
              <a:rPr lang="en-US" b="1" dirty="0" err="1" smtClean="0">
                <a:latin typeface="Times New Roman" panose="02020603050405020304" pitchFamily="18" charset="0"/>
                <a:cs typeface="Times New Roman" panose="02020603050405020304" pitchFamily="18" charset="0"/>
              </a:rPr>
              <a:t>Timeboxing</a:t>
            </a:r>
            <a:endParaRPr lang="en-US" b="1" dirty="0" smtClean="0">
              <a:latin typeface="Times New Roman" panose="02020603050405020304" pitchFamily="18" charset="0"/>
              <a:cs typeface="Times New Roman" panose="02020603050405020304" pitchFamily="18" charset="0"/>
            </a:endParaRPr>
          </a:p>
          <a:p>
            <a:pPr algn="just"/>
            <a:r>
              <a:rPr lang="en-US" dirty="0" smtClean="0">
                <a:latin typeface="Times New Roman" panose="02020603050405020304" pitchFamily="18" charset="0"/>
                <a:cs typeface="Times New Roman" panose="02020603050405020304" pitchFamily="18" charset="0"/>
              </a:rPr>
              <a:t>This technique works on the bases of </a:t>
            </a:r>
            <a:r>
              <a:rPr lang="en-US" dirty="0" err="1" smtClean="0">
                <a:latin typeface="Times New Roman" panose="02020603050405020304" pitchFamily="18" charset="0"/>
                <a:cs typeface="Times New Roman" panose="02020603050405020304" pitchFamily="18" charset="0"/>
              </a:rPr>
              <a:t>timeboxes</a:t>
            </a:r>
            <a:r>
              <a:rPr lang="en-US"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Timeboxing</a:t>
            </a:r>
            <a:r>
              <a:rPr lang="en-US" dirty="0" smtClean="0">
                <a:latin typeface="Times New Roman" panose="02020603050405020304" pitchFamily="18" charset="0"/>
                <a:cs typeface="Times New Roman" panose="02020603050405020304" pitchFamily="18" charset="0"/>
              </a:rPr>
              <a:t> often includes fixed deadlines so project managers generally use it.</a:t>
            </a:r>
          </a:p>
          <a:p>
            <a:pPr algn="just"/>
            <a:r>
              <a:rPr lang="en-US" dirty="0" smtClean="0">
                <a:latin typeface="Times New Roman" panose="02020603050405020304" pitchFamily="18" charset="0"/>
                <a:cs typeface="Times New Roman" panose="02020603050405020304" pitchFamily="18" charset="0"/>
              </a:rPr>
              <a:t>It works in a way that</a:t>
            </a:r>
            <a:r>
              <a:rPr lang="en-US" b="1" dirty="0" smtClean="0">
                <a:latin typeface="Times New Roman" panose="02020603050405020304" pitchFamily="18" charset="0"/>
                <a:cs typeface="Times New Roman" panose="02020603050405020304" pitchFamily="18" charset="0"/>
              </a:rPr>
              <a:t> you allocate time periods (</a:t>
            </a:r>
            <a:r>
              <a:rPr lang="en-US" b="1" dirty="0" err="1" smtClean="0">
                <a:latin typeface="Times New Roman" panose="02020603050405020304" pitchFamily="18" charset="0"/>
                <a:cs typeface="Times New Roman" panose="02020603050405020304" pitchFamily="18" charset="0"/>
              </a:rPr>
              <a:t>timeboxes</a:t>
            </a:r>
            <a:r>
              <a:rPr lang="en-US" b="1" dirty="0" smtClean="0">
                <a:latin typeface="Times New Roman" panose="02020603050405020304" pitchFamily="18" charset="0"/>
                <a:cs typeface="Times New Roman" panose="02020603050405020304" pitchFamily="18" charset="0"/>
              </a:rPr>
              <a:t>) to activities, you work within this time period</a:t>
            </a:r>
            <a:r>
              <a:rPr lang="en-US" dirty="0" smtClean="0">
                <a:latin typeface="Times New Roman" panose="02020603050405020304" pitchFamily="18" charset="0"/>
                <a:cs typeface="Times New Roman" panose="02020603050405020304" pitchFamily="18" charset="0"/>
              </a:rPr>
              <a:t> and then stop once the set time runs out.</a:t>
            </a:r>
          </a:p>
          <a:p>
            <a:pPr algn="just"/>
            <a:r>
              <a:rPr lang="en-US" dirty="0" smtClean="0">
                <a:latin typeface="Times New Roman" panose="02020603050405020304" pitchFamily="18" charset="0"/>
                <a:cs typeface="Times New Roman" panose="02020603050405020304" pitchFamily="18" charset="0"/>
              </a:rPr>
              <a:t>The steps are:</a:t>
            </a:r>
          </a:p>
          <a:p>
            <a:pPr algn="just"/>
            <a:r>
              <a:rPr lang="en-US" dirty="0" smtClean="0">
                <a:latin typeface="Times New Roman" panose="02020603050405020304" pitchFamily="18" charset="0"/>
                <a:cs typeface="Times New Roman" panose="02020603050405020304" pitchFamily="18" charset="0"/>
              </a:rPr>
              <a:t>First, you lay out all your activities and tasks on a list</a:t>
            </a:r>
          </a:p>
          <a:p>
            <a:pPr algn="just"/>
            <a:r>
              <a:rPr lang="en-US" dirty="0" smtClean="0">
                <a:latin typeface="Times New Roman" panose="02020603050405020304" pitchFamily="18" charset="0"/>
                <a:cs typeface="Times New Roman" panose="02020603050405020304" pitchFamily="18" charset="0"/>
              </a:rPr>
              <a:t>Then decide what you want to accomplish with these tasks i.e. define your goals</a:t>
            </a:r>
          </a:p>
          <a:p>
            <a:pPr algn="just"/>
            <a:r>
              <a:rPr lang="en-US" dirty="0" smtClean="0">
                <a:latin typeface="Times New Roman" panose="02020603050405020304" pitchFamily="18" charset="0"/>
                <a:cs typeface="Times New Roman" panose="02020603050405020304" pitchFamily="18" charset="0"/>
              </a:rPr>
              <a:t>If a task is important and requires great focus then allocate a longer time period to it (For example 2-3 hours)</a:t>
            </a:r>
          </a:p>
          <a:p>
            <a:pPr algn="just"/>
            <a:r>
              <a:rPr lang="en-US" dirty="0" smtClean="0">
                <a:latin typeface="Times New Roman" panose="02020603050405020304" pitchFamily="18" charset="0"/>
                <a:cs typeface="Times New Roman" panose="02020603050405020304" pitchFamily="18" charset="0"/>
              </a:rPr>
              <a:t>If the task is difficult then parse it and allocate shorter time periods (For example 20-30 </a:t>
            </a:r>
            <a:r>
              <a:rPr lang="en-US" dirty="0" err="1" smtClean="0">
                <a:latin typeface="Times New Roman" panose="02020603050405020304" pitchFamily="18" charset="0"/>
                <a:cs typeface="Times New Roman" panose="02020603050405020304" pitchFamily="18" charset="0"/>
              </a:rPr>
              <a:t>mins</a:t>
            </a:r>
            <a:r>
              <a:rPr lang="en-US" dirty="0" smtClean="0">
                <a:latin typeface="Times New Roman" panose="02020603050405020304" pitchFamily="18" charset="0"/>
                <a:cs typeface="Times New Roman" panose="02020603050405020304" pitchFamily="18" charset="0"/>
              </a:rPr>
              <a:t>) to parts of it so that task is easier to manage</a:t>
            </a:r>
          </a:p>
          <a:p>
            <a:pPr algn="just"/>
            <a:r>
              <a:rPr lang="en-US" dirty="0" smtClean="0">
                <a:latin typeface="Times New Roman" panose="02020603050405020304" pitchFamily="18" charset="0"/>
                <a:cs typeface="Times New Roman" panose="02020603050405020304" pitchFamily="18" charset="0"/>
              </a:rPr>
              <a:t>Now start from your first task, and work your way down</a:t>
            </a:r>
          </a:p>
          <a:p>
            <a:pPr algn="just"/>
            <a:r>
              <a:rPr lang="en-US" dirty="0" smtClean="0">
                <a:latin typeface="Times New Roman" panose="02020603050405020304" pitchFamily="18" charset="0"/>
                <a:cs typeface="Times New Roman" panose="02020603050405020304" pitchFamily="18" charset="0"/>
              </a:rPr>
              <a:t>When the allocated time for a task is over, stop working on it and take a break</a:t>
            </a:r>
          </a:p>
          <a:p>
            <a:pPr algn="just"/>
            <a:r>
              <a:rPr lang="en-US" dirty="0" smtClean="0">
                <a:latin typeface="Times New Roman" panose="02020603050405020304" pitchFamily="18" charset="0"/>
                <a:cs typeface="Times New Roman" panose="02020603050405020304" pitchFamily="18" charset="0"/>
              </a:rPr>
              <a:t>Review what you have managed to finish</a:t>
            </a:r>
          </a:p>
          <a:p>
            <a:pPr algn="just"/>
            <a:r>
              <a:rPr lang="en-US" dirty="0" smtClean="0">
                <a:latin typeface="Times New Roman" panose="02020603050405020304" pitchFamily="18" charset="0"/>
                <a:cs typeface="Times New Roman" panose="02020603050405020304" pitchFamily="18" charset="0"/>
              </a:rPr>
              <a:t>Then turn your attention to other </a:t>
            </a:r>
            <a:r>
              <a:rPr lang="en-US" dirty="0" err="1" smtClean="0">
                <a:latin typeface="Times New Roman" panose="02020603050405020304" pitchFamily="18" charset="0"/>
                <a:cs typeface="Times New Roman" panose="02020603050405020304" pitchFamily="18" charset="0"/>
              </a:rPr>
              <a:t>timeboxes</a:t>
            </a:r>
            <a:r>
              <a:rPr lang="en-US" dirty="0" smtClean="0">
                <a:latin typeface="Times New Roman" panose="02020603050405020304" pitchFamily="18" charset="0"/>
                <a:cs typeface="Times New Roman" panose="02020603050405020304" pitchFamily="18" charset="0"/>
              </a:rPr>
              <a:t> in your schedule</a:t>
            </a:r>
          </a:p>
          <a:p>
            <a:pPr marL="0" indent="0" algn="just">
              <a:buNone/>
            </a:pPr>
            <a:endParaRPr lang="en-IN" dirty="0" smtClean="0">
              <a:latin typeface="Times New Roman" panose="02020603050405020304" pitchFamily="18" charset="0"/>
              <a:cs typeface="Times New Roman" panose="02020603050405020304" pitchFamily="18" charset="0"/>
            </a:endParaRPr>
          </a:p>
          <a:p>
            <a:pPr marL="0" indent="0" algn="just">
              <a:buNone/>
            </a:pPr>
            <a:endParaRPr lang="en-US" b="1" dirty="0" smtClean="0">
              <a:latin typeface="Times New Roman" panose="02020603050405020304" pitchFamily="18" charset="0"/>
              <a:cs typeface="Times New Roman" panose="02020603050405020304" pitchFamily="18" charset="0"/>
            </a:endParaRPr>
          </a:p>
          <a:p>
            <a:pPr marL="0" indent="0" algn="just">
              <a:buNone/>
            </a:pPr>
            <a:r>
              <a:rPr lang="en-US" b="1" dirty="0" smtClean="0">
                <a:latin typeface="Times New Roman" panose="02020603050405020304" pitchFamily="18" charset="0"/>
                <a:cs typeface="Times New Roman" panose="02020603050405020304" pitchFamily="18" charset="0"/>
              </a:rPr>
              <a:t>Kanban</a:t>
            </a:r>
          </a:p>
          <a:p>
            <a:pPr algn="just"/>
            <a:r>
              <a:rPr lang="en-US" dirty="0" smtClean="0">
                <a:latin typeface="Times New Roman" panose="02020603050405020304" pitchFamily="18" charset="0"/>
                <a:cs typeface="Times New Roman" panose="02020603050405020304" pitchFamily="18" charset="0"/>
              </a:rPr>
              <a:t>This is one of the </a:t>
            </a:r>
            <a:r>
              <a:rPr lang="en-US" b="1" dirty="0" smtClean="0">
                <a:latin typeface="Times New Roman" panose="02020603050405020304" pitchFamily="18" charset="0"/>
                <a:cs typeface="Times New Roman" panose="02020603050405020304" pitchFamily="18" charset="0"/>
              </a:rPr>
              <a:t>visual time management techniques</a:t>
            </a:r>
            <a:r>
              <a:rPr lang="en-US" dirty="0" smtClean="0">
                <a:latin typeface="Times New Roman" panose="02020603050405020304" pitchFamily="18" charset="0"/>
                <a:cs typeface="Times New Roman" panose="02020603050405020304" pitchFamily="18" charset="0"/>
              </a:rPr>
              <a:t> that help you track the project. It means that you can track how the tasks move across differently labeled columns. Japan developed this to increase productivity and time management in the manufacturing industry.</a:t>
            </a:r>
          </a:p>
          <a:p>
            <a:pPr algn="just"/>
            <a:r>
              <a:rPr lang="en-US" dirty="0" smtClean="0">
                <a:latin typeface="Times New Roman" panose="02020603050405020304" pitchFamily="18" charset="0"/>
                <a:cs typeface="Times New Roman" panose="02020603050405020304" pitchFamily="18" charset="0"/>
              </a:rPr>
              <a:t>The way to use this technique is to take project management software, whitepaper, sticky notes, a pen, and paper.</a:t>
            </a:r>
          </a:p>
          <a:p>
            <a:pPr algn="just"/>
            <a:r>
              <a:rPr lang="en-US" dirty="0" smtClean="0">
                <a:latin typeface="Times New Roman" panose="02020603050405020304" pitchFamily="18" charset="0"/>
                <a:cs typeface="Times New Roman" panose="02020603050405020304" pitchFamily="18" charset="0"/>
              </a:rPr>
              <a:t>Now determine the </a:t>
            </a:r>
            <a:r>
              <a:rPr lang="en-US" b="1" dirty="0" smtClean="0">
                <a:latin typeface="Times New Roman" panose="02020603050405020304" pitchFamily="18" charset="0"/>
                <a:cs typeface="Times New Roman" panose="02020603050405020304" pitchFamily="18" charset="0"/>
              </a:rPr>
              <a:t>number of stages</a:t>
            </a:r>
            <a:r>
              <a:rPr lang="en-US" dirty="0" smtClean="0">
                <a:latin typeface="Times New Roman" panose="02020603050405020304" pitchFamily="18" charset="0"/>
                <a:cs typeface="Times New Roman" panose="02020603050405020304" pitchFamily="18" charset="0"/>
              </a:rPr>
              <a:t> in your project and create columns accordingly.</a:t>
            </a:r>
          </a:p>
          <a:p>
            <a:pPr algn="just"/>
            <a:r>
              <a:rPr lang="en-US" dirty="0" smtClean="0">
                <a:latin typeface="Times New Roman" panose="02020603050405020304" pitchFamily="18" charset="0"/>
                <a:cs typeface="Times New Roman" panose="02020603050405020304" pitchFamily="18" charset="0"/>
              </a:rPr>
              <a:t>Create 4 columns and move task within a project across the stages mentioned as follows:</a:t>
            </a:r>
          </a:p>
          <a:p>
            <a:pPr algn="just"/>
            <a:r>
              <a:rPr lang="en-US" b="1" dirty="0" smtClean="0">
                <a:latin typeface="Times New Roman" panose="02020603050405020304" pitchFamily="18" charset="0"/>
                <a:cs typeface="Times New Roman" panose="02020603050405020304" pitchFamily="18" charset="0"/>
              </a:rPr>
              <a:t>Backlog</a:t>
            </a:r>
            <a:r>
              <a:rPr lang="en-US" dirty="0" smtClean="0">
                <a:latin typeface="Times New Roman" panose="02020603050405020304" pitchFamily="18" charset="0"/>
                <a:cs typeface="Times New Roman" panose="02020603050405020304" pitchFamily="18" charset="0"/>
              </a:rPr>
              <a:t>: Here you do brainstorming and define all tasks to be done in the project. Then you need to determine which task you are supposed to move to “To Do” Column and which task can wait a while.</a:t>
            </a:r>
          </a:p>
          <a:p>
            <a:pPr algn="just"/>
            <a:r>
              <a:rPr lang="en-US" b="1" dirty="0" smtClean="0">
                <a:latin typeface="Times New Roman" panose="02020603050405020304" pitchFamily="18" charset="0"/>
                <a:cs typeface="Times New Roman" panose="02020603050405020304" pitchFamily="18" charset="0"/>
              </a:rPr>
              <a:t>To Do</a:t>
            </a:r>
            <a:r>
              <a:rPr lang="en-US" dirty="0" smtClean="0">
                <a:latin typeface="Times New Roman" panose="02020603050405020304" pitchFamily="18" charset="0"/>
                <a:cs typeface="Times New Roman" panose="02020603050405020304" pitchFamily="18" charset="0"/>
              </a:rPr>
              <a:t>: This lists the task that you are going to work on.</a:t>
            </a:r>
          </a:p>
          <a:p>
            <a:pPr algn="just"/>
            <a:r>
              <a:rPr lang="en-US" b="1" dirty="0" smtClean="0">
                <a:latin typeface="Times New Roman" panose="02020603050405020304" pitchFamily="18" charset="0"/>
                <a:cs typeface="Times New Roman" panose="02020603050405020304" pitchFamily="18" charset="0"/>
              </a:rPr>
              <a:t>In Progress</a:t>
            </a:r>
            <a:r>
              <a:rPr lang="en-US" dirty="0" smtClean="0">
                <a:latin typeface="Times New Roman" panose="02020603050405020304" pitchFamily="18" charset="0"/>
                <a:cs typeface="Times New Roman" panose="02020603050405020304" pitchFamily="18" charset="0"/>
              </a:rPr>
              <a:t>: This lists the task you are currently working on.</a:t>
            </a:r>
          </a:p>
          <a:p>
            <a:pPr algn="just"/>
            <a:r>
              <a:rPr lang="en-US" b="1" dirty="0" smtClean="0">
                <a:latin typeface="Times New Roman" panose="02020603050405020304" pitchFamily="18" charset="0"/>
                <a:cs typeface="Times New Roman" panose="02020603050405020304" pitchFamily="18" charset="0"/>
              </a:rPr>
              <a:t>Done</a:t>
            </a:r>
            <a:r>
              <a:rPr lang="en-US" dirty="0" smtClean="0">
                <a:latin typeface="Times New Roman" panose="02020603050405020304" pitchFamily="18" charset="0"/>
                <a:cs typeface="Times New Roman" panose="02020603050405020304" pitchFamily="18" charset="0"/>
              </a:rPr>
              <a:t>: This lists the task you have already finished.</a:t>
            </a:r>
          </a:p>
          <a:p>
            <a:pPr algn="just"/>
            <a:endParaRPr lang="en-US" dirty="0" smtClean="0">
              <a:latin typeface="Times New Roman" panose="02020603050405020304" pitchFamily="18" charset="0"/>
              <a:cs typeface="Times New Roman" panose="02020603050405020304" pitchFamily="18" charset="0"/>
            </a:endParaRPr>
          </a:p>
          <a:p>
            <a:pPr marL="0" indent="0" algn="just">
              <a:buNone/>
            </a:pPr>
            <a:r>
              <a:rPr lang="en-US" b="1" dirty="0" smtClean="0">
                <a:latin typeface="Times New Roman" panose="02020603050405020304" pitchFamily="18" charset="0"/>
                <a:cs typeface="Times New Roman" panose="02020603050405020304" pitchFamily="18" charset="0"/>
              </a:rPr>
              <a:t>Eat that frog</a:t>
            </a:r>
          </a:p>
          <a:p>
            <a:pPr algn="just"/>
            <a:r>
              <a:rPr lang="en-US" dirty="0" smtClean="0">
                <a:latin typeface="Times New Roman" panose="02020603050405020304" pitchFamily="18" charset="0"/>
                <a:cs typeface="Times New Roman" panose="02020603050405020304" pitchFamily="18" charset="0"/>
              </a:rPr>
              <a:t>This technique aims at </a:t>
            </a:r>
            <a:r>
              <a:rPr lang="en-US" b="1" dirty="0" smtClean="0">
                <a:latin typeface="Times New Roman" panose="02020603050405020304" pitchFamily="18" charset="0"/>
                <a:cs typeface="Times New Roman" panose="02020603050405020304" pitchFamily="18" charset="0"/>
              </a:rPr>
              <a:t>prioritizing tasks</a:t>
            </a:r>
            <a:r>
              <a:rPr lang="en-US" dirty="0" smtClean="0">
                <a:latin typeface="Times New Roman" panose="02020603050405020304" pitchFamily="18" charset="0"/>
                <a:cs typeface="Times New Roman" panose="02020603050405020304" pitchFamily="18" charset="0"/>
              </a:rPr>
              <a:t>. First, pick the most important or worst task (This is your frog). Now tackle it as first thing tomorrow. Once you have finished with your frog, you can then move on to other tasks for that day but not before.</a:t>
            </a:r>
          </a:p>
          <a:p>
            <a:pPr algn="just"/>
            <a:r>
              <a:rPr lang="en-US" dirty="0" smtClean="0">
                <a:latin typeface="Times New Roman" panose="02020603050405020304" pitchFamily="18" charset="0"/>
                <a:cs typeface="Times New Roman" panose="02020603050405020304" pitchFamily="18" charset="0"/>
              </a:rPr>
              <a:t>It works in a way that you have to identify tasks based on priority and label them.</a:t>
            </a:r>
          </a:p>
          <a:p>
            <a:pPr algn="just"/>
            <a:r>
              <a:rPr lang="en-US" b="1" dirty="0" smtClean="0">
                <a:latin typeface="Times New Roman" panose="02020603050405020304" pitchFamily="18" charset="0"/>
                <a:cs typeface="Times New Roman" panose="02020603050405020304" pitchFamily="18" charset="0"/>
              </a:rPr>
              <a:t>The most important task is Task A</a:t>
            </a:r>
            <a:r>
              <a:rPr lang="en-US" dirty="0" smtClean="0">
                <a:latin typeface="Times New Roman" panose="02020603050405020304" pitchFamily="18" charset="0"/>
                <a:cs typeface="Times New Roman" panose="02020603050405020304" pitchFamily="18" charset="0"/>
              </a:rPr>
              <a:t>. Hence you should tackle it or face consequences.</a:t>
            </a:r>
          </a:p>
          <a:p>
            <a:pPr algn="just"/>
            <a:r>
              <a:rPr lang="en-US" b="1" dirty="0" smtClean="0">
                <a:latin typeface="Times New Roman" panose="02020603050405020304" pitchFamily="18" charset="0"/>
                <a:cs typeface="Times New Roman" panose="02020603050405020304" pitchFamily="18" charset="0"/>
              </a:rPr>
              <a:t>Task B </a:t>
            </a:r>
            <a:r>
              <a:rPr lang="en-US" dirty="0" smtClean="0">
                <a:latin typeface="Times New Roman" panose="02020603050405020304" pitchFamily="18" charset="0"/>
                <a:cs typeface="Times New Roman" panose="02020603050405020304" pitchFamily="18" charset="0"/>
              </a:rPr>
              <a:t>is the next most important task and you need to handle it after Task A. This means that it is less important but </a:t>
            </a:r>
            <a:r>
              <a:rPr lang="en-US" b="1" dirty="0" smtClean="0">
                <a:latin typeface="Times New Roman" panose="02020603050405020304" pitchFamily="18" charset="0"/>
                <a:cs typeface="Times New Roman" panose="02020603050405020304" pitchFamily="18" charset="0"/>
              </a:rPr>
              <a:t>still vital.</a:t>
            </a:r>
            <a:endParaRPr lang="en-US" dirty="0" smtClean="0">
              <a:latin typeface="Times New Roman" panose="02020603050405020304" pitchFamily="18" charset="0"/>
              <a:cs typeface="Times New Roman" panose="02020603050405020304" pitchFamily="18" charset="0"/>
            </a:endParaRPr>
          </a:p>
          <a:p>
            <a:pPr algn="just"/>
            <a:r>
              <a:rPr lang="en-US" b="1" dirty="0" smtClean="0">
                <a:latin typeface="Times New Roman" panose="02020603050405020304" pitchFamily="18" charset="0"/>
                <a:cs typeface="Times New Roman" panose="02020603050405020304" pitchFamily="18" charset="0"/>
              </a:rPr>
              <a:t>Task C</a:t>
            </a:r>
            <a:r>
              <a:rPr lang="en-US" dirty="0" smtClean="0">
                <a:latin typeface="Times New Roman" panose="02020603050405020304" pitchFamily="18" charset="0"/>
                <a:cs typeface="Times New Roman" panose="02020603050405020304" pitchFamily="18" charset="0"/>
              </a:rPr>
              <a:t> is a task that can be done by you but you </a:t>
            </a:r>
            <a:r>
              <a:rPr lang="en-US" b="1" dirty="0" smtClean="0">
                <a:latin typeface="Times New Roman" panose="02020603050405020304" pitchFamily="18" charset="0"/>
                <a:cs typeface="Times New Roman" panose="02020603050405020304" pitchFamily="18" charset="0"/>
              </a:rPr>
              <a:t>wouldn’t face any consequences</a:t>
            </a:r>
            <a:r>
              <a:rPr lang="en-US" dirty="0" smtClean="0">
                <a:latin typeface="Times New Roman" panose="02020603050405020304" pitchFamily="18" charset="0"/>
                <a:cs typeface="Times New Roman" panose="02020603050405020304" pitchFamily="18" charset="0"/>
              </a:rPr>
              <a:t> even if you don’t do it.</a:t>
            </a:r>
          </a:p>
          <a:p>
            <a:pPr algn="just"/>
            <a:r>
              <a:rPr lang="en-US" dirty="0" smtClean="0">
                <a:latin typeface="Times New Roman" panose="02020603050405020304" pitchFamily="18" charset="0"/>
                <a:cs typeface="Times New Roman" panose="02020603050405020304" pitchFamily="18" charset="0"/>
              </a:rPr>
              <a:t>You should </a:t>
            </a:r>
            <a:r>
              <a:rPr lang="en-US" b="1" dirty="0" smtClean="0">
                <a:latin typeface="Times New Roman" panose="02020603050405020304" pitchFamily="18" charset="0"/>
                <a:cs typeface="Times New Roman" panose="02020603050405020304" pitchFamily="18" charset="0"/>
              </a:rPr>
              <a:t>delegate</a:t>
            </a:r>
            <a:r>
              <a:rPr lang="en-US" dirty="0" smtClean="0">
                <a:latin typeface="Times New Roman" panose="02020603050405020304" pitchFamily="18" charset="0"/>
                <a:cs typeface="Times New Roman" panose="02020603050405020304" pitchFamily="18" charset="0"/>
              </a:rPr>
              <a:t> </a:t>
            </a:r>
            <a:r>
              <a:rPr lang="en-US" b="1" dirty="0" smtClean="0">
                <a:latin typeface="Times New Roman" panose="02020603050405020304" pitchFamily="18" charset="0"/>
                <a:cs typeface="Times New Roman" panose="02020603050405020304" pitchFamily="18" charset="0"/>
              </a:rPr>
              <a:t>Task D</a:t>
            </a:r>
            <a:r>
              <a:rPr lang="en-US" dirty="0" smtClean="0">
                <a:latin typeface="Times New Roman" panose="02020603050405020304" pitchFamily="18" charset="0"/>
                <a:cs typeface="Times New Roman" panose="02020603050405020304" pitchFamily="18" charset="0"/>
              </a:rPr>
              <a:t> to someone else and allocate the time of this task to Task A.</a:t>
            </a:r>
          </a:p>
          <a:p>
            <a:pPr algn="just"/>
            <a:r>
              <a:rPr lang="en-US" b="1" dirty="0" smtClean="0">
                <a:latin typeface="Times New Roman" panose="02020603050405020304" pitchFamily="18" charset="0"/>
                <a:cs typeface="Times New Roman" panose="02020603050405020304" pitchFamily="18" charset="0"/>
              </a:rPr>
              <a:t>Task E </a:t>
            </a:r>
            <a:r>
              <a:rPr lang="en-US" dirty="0" smtClean="0">
                <a:latin typeface="Times New Roman" panose="02020603050405020304" pitchFamily="18" charset="0"/>
                <a:cs typeface="Times New Roman" panose="02020603050405020304" pitchFamily="18" charset="0"/>
              </a:rPr>
              <a:t>is the task you don’t really need to do and you are </a:t>
            </a:r>
            <a:r>
              <a:rPr lang="en-US" b="1" dirty="0" smtClean="0">
                <a:latin typeface="Times New Roman" panose="02020603050405020304" pitchFamily="18" charset="0"/>
                <a:cs typeface="Times New Roman" panose="02020603050405020304" pitchFamily="18" charset="0"/>
              </a:rPr>
              <a:t>free to eliminate</a:t>
            </a:r>
            <a:r>
              <a:rPr lang="en-US" dirty="0" smtClean="0">
                <a:latin typeface="Times New Roman" panose="02020603050405020304" pitchFamily="18" charset="0"/>
                <a:cs typeface="Times New Roman" panose="02020603050405020304" pitchFamily="18" charset="0"/>
              </a:rPr>
              <a:t> it.</a:t>
            </a:r>
          </a:p>
          <a:p>
            <a:pPr marL="0" indent="0" algn="just">
              <a:buNone/>
            </a:pPr>
            <a:endParaRPr lang="en-US" dirty="0" smtClean="0">
              <a:latin typeface="Times New Roman" panose="02020603050405020304" pitchFamily="18" charset="0"/>
              <a:cs typeface="Times New Roman" panose="02020603050405020304" pitchFamily="18" charset="0"/>
            </a:endParaRPr>
          </a:p>
          <a:p>
            <a:pPr marL="0" indent="0" algn="just">
              <a:buNone/>
            </a:pPr>
            <a:r>
              <a:rPr lang="en-US" b="1" dirty="0" smtClean="0">
                <a:latin typeface="Times New Roman" panose="02020603050405020304" pitchFamily="18" charset="0"/>
                <a:cs typeface="Times New Roman" panose="02020603050405020304" pitchFamily="18" charset="0"/>
              </a:rPr>
              <a:t>Who’s Got the Monkey</a:t>
            </a:r>
          </a:p>
          <a:p>
            <a:pPr algn="just"/>
            <a:r>
              <a:rPr lang="en-US" dirty="0" smtClean="0">
                <a:latin typeface="Times New Roman" panose="02020603050405020304" pitchFamily="18" charset="0"/>
                <a:cs typeface="Times New Roman" panose="02020603050405020304" pitchFamily="18" charset="0"/>
              </a:rPr>
              <a:t>This technique is based on delegating tasks. It is generally used by project managers. Here m</a:t>
            </a:r>
            <a:r>
              <a:rPr lang="en-US" b="1" dirty="0" smtClean="0">
                <a:latin typeface="Times New Roman" panose="02020603050405020304" pitchFamily="18" charset="0"/>
                <a:cs typeface="Times New Roman" panose="02020603050405020304" pitchFamily="18" charset="0"/>
              </a:rPr>
              <a:t>onkeys are tasks</a:t>
            </a:r>
            <a:r>
              <a:rPr lang="en-US" dirty="0" smtClean="0">
                <a:latin typeface="Times New Roman" panose="02020603050405020304" pitchFamily="18" charset="0"/>
                <a:cs typeface="Times New Roman" panose="02020603050405020304" pitchFamily="18" charset="0"/>
              </a:rPr>
              <a:t> and you need to consider how to deal with them.</a:t>
            </a:r>
          </a:p>
          <a:p>
            <a:pPr algn="just"/>
            <a:r>
              <a:rPr lang="en-US" dirty="0" smtClean="0">
                <a:latin typeface="Times New Roman" panose="02020603050405020304" pitchFamily="18" charset="0"/>
                <a:cs typeface="Times New Roman" panose="02020603050405020304" pitchFamily="18" charset="0"/>
              </a:rPr>
              <a:t>3 types of monkeys and management time defined as follows:</a:t>
            </a:r>
          </a:p>
          <a:p>
            <a:pPr algn="just"/>
            <a:r>
              <a:rPr lang="en-US" b="1" dirty="0" smtClean="0">
                <a:latin typeface="Times New Roman" panose="02020603050405020304" pitchFamily="18" charset="0"/>
                <a:cs typeface="Times New Roman" panose="02020603050405020304" pitchFamily="18" charset="0"/>
              </a:rPr>
              <a:t>Boss-imposed time</a:t>
            </a:r>
            <a:r>
              <a:rPr lang="en-US" dirty="0" smtClean="0">
                <a:latin typeface="Times New Roman" panose="02020603050405020304" pitchFamily="18" charset="0"/>
                <a:cs typeface="Times New Roman" panose="02020603050405020304" pitchFamily="18" charset="0"/>
              </a:rPr>
              <a:t>: It refers to the activities required by the boss</a:t>
            </a:r>
          </a:p>
          <a:p>
            <a:pPr algn="just"/>
            <a:r>
              <a:rPr lang="en-US" b="1" dirty="0" smtClean="0">
                <a:latin typeface="Times New Roman" panose="02020603050405020304" pitchFamily="18" charset="0"/>
                <a:cs typeface="Times New Roman" panose="02020603050405020304" pitchFamily="18" charset="0"/>
              </a:rPr>
              <a:t>System-imposed time</a:t>
            </a:r>
            <a:r>
              <a:rPr lang="en-US" dirty="0" smtClean="0">
                <a:latin typeface="Times New Roman" panose="02020603050405020304" pitchFamily="18" charset="0"/>
                <a:cs typeface="Times New Roman" panose="02020603050405020304" pitchFamily="18" charset="0"/>
              </a:rPr>
              <a:t>: This refers to the actions required by a colleague’s requests and questions</a:t>
            </a:r>
          </a:p>
          <a:p>
            <a:pPr algn="just"/>
            <a:r>
              <a:rPr lang="en-US" b="1" dirty="0" smtClean="0">
                <a:latin typeface="Times New Roman" panose="02020603050405020304" pitchFamily="18" charset="0"/>
                <a:cs typeface="Times New Roman" panose="02020603050405020304" pitchFamily="18" charset="0"/>
              </a:rPr>
              <a:t>Self-imposed time</a:t>
            </a:r>
            <a:r>
              <a:rPr lang="en-US" dirty="0" smtClean="0">
                <a:latin typeface="Times New Roman" panose="02020603050405020304" pitchFamily="18" charset="0"/>
                <a:cs typeface="Times New Roman" panose="02020603050405020304" pitchFamily="18" charset="0"/>
              </a:rPr>
              <a:t>: It refers to the actions you decide to undertake. You may use it for your own tasks and ideas (i.e. discretionary time) or to tackle subordinates problems and request (i.e. subordinated imposed time)</a:t>
            </a:r>
          </a:p>
          <a:p>
            <a:pPr algn="just"/>
            <a:r>
              <a:rPr lang="en-US" dirty="0" smtClean="0">
                <a:latin typeface="Times New Roman" panose="02020603050405020304" pitchFamily="18" charset="0"/>
                <a:cs typeface="Times New Roman" panose="02020603050405020304" pitchFamily="18" charset="0"/>
              </a:rPr>
              <a:t>Now your </a:t>
            </a:r>
            <a:r>
              <a:rPr lang="en-US" b="1" dirty="0" smtClean="0">
                <a:latin typeface="Times New Roman" panose="02020603050405020304" pitchFamily="18" charset="0"/>
                <a:cs typeface="Times New Roman" panose="02020603050405020304" pitchFamily="18" charset="0"/>
              </a:rPr>
              <a:t>aim</a:t>
            </a:r>
            <a:r>
              <a:rPr lang="en-US" dirty="0" smtClean="0">
                <a:latin typeface="Times New Roman" panose="02020603050405020304" pitchFamily="18" charset="0"/>
                <a:cs typeface="Times New Roman" panose="02020603050405020304" pitchFamily="18" charset="0"/>
              </a:rPr>
              <a:t> </a:t>
            </a:r>
            <a:r>
              <a:rPr lang="en-US" b="1" dirty="0" smtClean="0">
                <a:latin typeface="Times New Roman" panose="02020603050405020304" pitchFamily="18" charset="0"/>
                <a:cs typeface="Times New Roman" panose="02020603050405020304" pitchFamily="18" charset="0"/>
              </a:rPr>
              <a:t>is to eliminate subordinate-imposed time</a:t>
            </a:r>
            <a:r>
              <a:rPr lang="en-US" dirty="0" smtClean="0">
                <a:latin typeface="Times New Roman" panose="02020603050405020304" pitchFamily="18" charset="0"/>
                <a:cs typeface="Times New Roman" panose="02020603050405020304" pitchFamily="18" charset="0"/>
              </a:rPr>
              <a:t>, control system and boss imposed time, and increase the discretionary time.</a:t>
            </a:r>
          </a:p>
          <a:p>
            <a:pPr algn="just"/>
            <a:endParaRPr lang="en-US" dirty="0" smtClean="0">
              <a:latin typeface="Times New Roman" panose="02020603050405020304" pitchFamily="18" charset="0"/>
              <a:cs typeface="Times New Roman" panose="02020603050405020304" pitchFamily="18" charset="0"/>
            </a:endParaRPr>
          </a:p>
          <a:p>
            <a:pPr marL="0" indent="0" algn="just">
              <a:buNone/>
            </a:pPr>
            <a:r>
              <a:rPr lang="en-US" b="1" dirty="0" smtClean="0">
                <a:latin typeface="Times New Roman" panose="02020603050405020304" pitchFamily="18" charset="0"/>
                <a:cs typeface="Times New Roman" panose="02020603050405020304" pitchFamily="18" charset="0"/>
              </a:rPr>
              <a:t>The steps</a:t>
            </a:r>
            <a:r>
              <a:rPr lang="en-US" dirty="0" smtClean="0">
                <a:latin typeface="Times New Roman" panose="02020603050405020304" pitchFamily="18" charset="0"/>
                <a:cs typeface="Times New Roman" panose="02020603050405020304" pitchFamily="18" charset="0"/>
              </a:rPr>
              <a:t> are:</a:t>
            </a:r>
          </a:p>
          <a:p>
            <a:pPr algn="just"/>
            <a:r>
              <a:rPr lang="en-US" dirty="0" smtClean="0">
                <a:latin typeface="Times New Roman" panose="02020603050405020304" pitchFamily="18" charset="0"/>
                <a:cs typeface="Times New Roman" panose="02020603050405020304" pitchFamily="18" charset="0"/>
              </a:rPr>
              <a:t>First, </a:t>
            </a:r>
            <a:r>
              <a:rPr lang="en-US" b="1" dirty="0" smtClean="0">
                <a:latin typeface="Times New Roman" panose="02020603050405020304" pitchFamily="18" charset="0"/>
                <a:cs typeface="Times New Roman" panose="02020603050405020304" pitchFamily="18" charset="0"/>
              </a:rPr>
              <a:t>recognize</a:t>
            </a:r>
            <a:r>
              <a:rPr lang="en-US" dirty="0" smtClean="0">
                <a:latin typeface="Times New Roman" panose="02020603050405020304" pitchFamily="18" charset="0"/>
                <a:cs typeface="Times New Roman" panose="02020603050405020304" pitchFamily="18" charset="0"/>
              </a:rPr>
              <a:t> and describe the monkey i.e. specify what task is and what actions are needed for its completion</a:t>
            </a:r>
          </a:p>
          <a:p>
            <a:pPr algn="just"/>
            <a:r>
              <a:rPr lang="en-US" b="1" dirty="0" smtClean="0">
                <a:latin typeface="Times New Roman" panose="02020603050405020304" pitchFamily="18" charset="0"/>
                <a:cs typeface="Times New Roman" panose="02020603050405020304" pitchFamily="18" charset="0"/>
              </a:rPr>
              <a:t>Assigning</a:t>
            </a:r>
            <a:r>
              <a:rPr lang="en-US" dirty="0" smtClean="0">
                <a:latin typeface="Times New Roman" panose="02020603050405020304" pitchFamily="18" charset="0"/>
                <a:cs typeface="Times New Roman" panose="02020603050405020304" pitchFamily="18" charset="0"/>
              </a:rPr>
              <a:t> the monkey i.e.to allocate the monkey to a person</a:t>
            </a:r>
          </a:p>
          <a:p>
            <a:pPr algn="just"/>
            <a:r>
              <a:rPr lang="en-US" b="1" dirty="0" smtClean="0">
                <a:latin typeface="Times New Roman" panose="02020603050405020304" pitchFamily="18" charset="0"/>
                <a:cs typeface="Times New Roman" panose="02020603050405020304" pitchFamily="18" charset="0"/>
              </a:rPr>
              <a:t>Ensuring</a:t>
            </a:r>
            <a:r>
              <a:rPr lang="en-US" dirty="0" smtClean="0">
                <a:latin typeface="Times New Roman" panose="02020603050405020304" pitchFamily="18" charset="0"/>
                <a:cs typeface="Times New Roman" panose="02020603050405020304" pitchFamily="18" charset="0"/>
              </a:rPr>
              <a:t> the monkey i.e. make sure that the person handles the monkey appropriately</a:t>
            </a:r>
          </a:p>
          <a:p>
            <a:pPr algn="just"/>
            <a:r>
              <a:rPr lang="en-US" dirty="0" smtClean="0">
                <a:latin typeface="Times New Roman" panose="02020603050405020304" pitchFamily="18" charset="0"/>
                <a:cs typeface="Times New Roman" panose="02020603050405020304" pitchFamily="18" charset="0"/>
              </a:rPr>
              <a:t>If a monkey is important and allows no mistakes then you should recommend what should be done and act if needed</a:t>
            </a:r>
          </a:p>
          <a:p>
            <a:pPr algn="just"/>
            <a:r>
              <a:rPr lang="en-US" dirty="0" smtClean="0">
                <a:latin typeface="Times New Roman" panose="02020603050405020304" pitchFamily="18" charset="0"/>
                <a:cs typeface="Times New Roman" panose="02020603050405020304" pitchFamily="18" charset="0"/>
              </a:rPr>
              <a:t>If you are certain that the person assigned with the monkey can handle it, act and then provide advice</a:t>
            </a:r>
          </a:p>
          <a:p>
            <a:pPr algn="just"/>
            <a:r>
              <a:rPr lang="en-US" dirty="0" smtClean="0">
                <a:latin typeface="Times New Roman" panose="02020603050405020304" pitchFamily="18" charset="0"/>
                <a:cs typeface="Times New Roman" panose="02020603050405020304" pitchFamily="18" charset="0"/>
              </a:rPr>
              <a:t>Keep a </a:t>
            </a:r>
            <a:r>
              <a:rPr lang="en-US" b="1" dirty="0" smtClean="0">
                <a:latin typeface="Times New Roman" panose="02020603050405020304" pitchFamily="18" charset="0"/>
                <a:cs typeface="Times New Roman" panose="02020603050405020304" pitchFamily="18" charset="0"/>
              </a:rPr>
              <a:t>check on monkey</a:t>
            </a:r>
            <a:r>
              <a:rPr lang="en-US" dirty="0" smtClean="0">
                <a:latin typeface="Times New Roman" panose="02020603050405020304" pitchFamily="18" charset="0"/>
                <a:cs typeface="Times New Roman" panose="02020603050405020304" pitchFamily="18" charset="0"/>
              </a:rPr>
              <a:t> i.e. specify when you will provide follow up for the monkey to make sure that everything is on track</a:t>
            </a:r>
          </a:p>
          <a:p>
            <a:pPr algn="just"/>
            <a:endParaRPr lang="en-US" dirty="0" smtClean="0">
              <a:latin typeface="Times New Roman" panose="02020603050405020304" pitchFamily="18" charset="0"/>
              <a:cs typeface="Times New Roman" panose="02020603050405020304" pitchFamily="18" charset="0"/>
            </a:endParaRPr>
          </a:p>
          <a:p>
            <a:pPr algn="just" fontAlgn="base">
              <a:lnSpc>
                <a:spcPct val="100000"/>
              </a:lnSpc>
            </a:pPr>
            <a:r>
              <a:rPr lang="en-US" b="1" dirty="0" smtClean="0">
                <a:latin typeface="Times New Roman" panose="02020603050405020304" pitchFamily="18" charset="0"/>
                <a:cs typeface="Times New Roman" panose="02020603050405020304" pitchFamily="18" charset="0"/>
              </a:rPr>
              <a:t>The Pickle Jar Theory</a:t>
            </a:r>
          </a:p>
          <a:p>
            <a:pPr algn="just" fontAlgn="base">
              <a:lnSpc>
                <a:spcPct val="100000"/>
              </a:lnSpc>
            </a:pPr>
            <a:r>
              <a:rPr lang="en-US" dirty="0" smtClean="0">
                <a:latin typeface="Times New Roman" panose="02020603050405020304" pitchFamily="18" charset="0"/>
                <a:cs typeface="Times New Roman" panose="02020603050405020304" pitchFamily="18" charset="0"/>
                <a:hlinkClick r:id="rId3"/>
              </a:rPr>
              <a:t>The Pickle Jar Theory</a:t>
            </a:r>
            <a:r>
              <a:rPr lang="en-US" dirty="0" smtClean="0">
                <a:latin typeface="Times New Roman" panose="02020603050405020304" pitchFamily="18" charset="0"/>
                <a:cs typeface="Times New Roman" panose="02020603050405020304" pitchFamily="18" charset="0"/>
              </a:rPr>
              <a:t> uses a metaphor to illustrate an essential point of time management: You must do the most important tasks </a:t>
            </a:r>
            <a:r>
              <a:rPr lang="en-US" i="1" dirty="0" smtClean="0">
                <a:latin typeface="Times New Roman" panose="02020603050405020304" pitchFamily="18" charset="0"/>
                <a:cs typeface="Times New Roman" panose="02020603050405020304" pitchFamily="18" charset="0"/>
              </a:rPr>
              <a:t>first</a:t>
            </a:r>
            <a:r>
              <a:rPr lang="en-US" dirty="0" smtClean="0">
                <a:latin typeface="Times New Roman" panose="02020603050405020304" pitchFamily="18" charset="0"/>
                <a:cs typeface="Times New Roman" panose="02020603050405020304" pitchFamily="18" charset="0"/>
              </a:rPr>
              <a:t>; otherwise, you’ll never get around to them.</a:t>
            </a:r>
          </a:p>
          <a:p>
            <a:pPr marL="0" indent="0" algn="just" fontAlgn="base">
              <a:lnSpc>
                <a:spcPct val="100000"/>
              </a:lnSpc>
              <a:buNone/>
            </a:pPr>
            <a:r>
              <a:rPr lang="en-US" dirty="0" smtClean="0">
                <a:latin typeface="Times New Roman" panose="02020603050405020304" pitchFamily="18" charset="0"/>
                <a:cs typeface="Times New Roman" panose="02020603050405020304" pitchFamily="18" charset="0"/>
              </a:rPr>
              <a:t>Here’s the metaphor: Imagine that on a table before you, you have an empty pickle jar, some rocks, some pebbles, and some sand.</a:t>
            </a:r>
          </a:p>
          <a:p>
            <a:pPr algn="just" fontAlgn="base">
              <a:lnSpc>
                <a:spcPct val="100000"/>
              </a:lnSpc>
            </a:pPr>
            <a:r>
              <a:rPr lang="en-US" dirty="0" smtClean="0">
                <a:latin typeface="Times New Roman" panose="02020603050405020304" pitchFamily="18" charset="0"/>
                <a:cs typeface="Times New Roman" panose="02020603050405020304" pitchFamily="18" charset="0"/>
              </a:rPr>
              <a:t>The </a:t>
            </a:r>
            <a:r>
              <a:rPr lang="en-US" b="1" dirty="0" smtClean="0">
                <a:latin typeface="Times New Roman" panose="02020603050405020304" pitchFamily="18" charset="0"/>
                <a:cs typeface="Times New Roman" panose="02020603050405020304" pitchFamily="18" charset="0"/>
              </a:rPr>
              <a:t>jar</a:t>
            </a:r>
            <a:r>
              <a:rPr lang="en-US" dirty="0" smtClean="0">
                <a:latin typeface="Times New Roman" panose="02020603050405020304" pitchFamily="18" charset="0"/>
                <a:cs typeface="Times New Roman" panose="02020603050405020304" pitchFamily="18" charset="0"/>
              </a:rPr>
              <a:t> represents your </a:t>
            </a:r>
            <a:r>
              <a:rPr lang="en-US" b="1" dirty="0" smtClean="0">
                <a:latin typeface="Times New Roman" panose="02020603050405020304" pitchFamily="18" charset="0"/>
                <a:cs typeface="Times New Roman" panose="02020603050405020304" pitchFamily="18" charset="0"/>
              </a:rPr>
              <a:t>time</a:t>
            </a:r>
            <a:r>
              <a:rPr lang="en-US" dirty="0" smtClean="0">
                <a:latin typeface="Times New Roman" panose="02020603050405020304" pitchFamily="18" charset="0"/>
                <a:cs typeface="Times New Roman" panose="02020603050405020304" pitchFamily="18" charset="0"/>
              </a:rPr>
              <a:t>.</a:t>
            </a:r>
          </a:p>
          <a:p>
            <a:pPr algn="just" fontAlgn="base">
              <a:lnSpc>
                <a:spcPct val="100000"/>
              </a:lnSpc>
            </a:pPr>
            <a:r>
              <a:rPr lang="en-US" dirty="0" smtClean="0">
                <a:latin typeface="Times New Roman" panose="02020603050405020304" pitchFamily="18" charset="0"/>
                <a:cs typeface="Times New Roman" panose="02020603050405020304" pitchFamily="18" charset="0"/>
              </a:rPr>
              <a:t>The </a:t>
            </a:r>
            <a:r>
              <a:rPr lang="en-US" b="1" dirty="0" smtClean="0">
                <a:latin typeface="Times New Roman" panose="02020603050405020304" pitchFamily="18" charset="0"/>
                <a:cs typeface="Times New Roman" panose="02020603050405020304" pitchFamily="18" charset="0"/>
              </a:rPr>
              <a:t>rocks</a:t>
            </a:r>
            <a:r>
              <a:rPr lang="en-US" dirty="0" smtClean="0">
                <a:latin typeface="Times New Roman" panose="02020603050405020304" pitchFamily="18" charset="0"/>
                <a:cs typeface="Times New Roman" panose="02020603050405020304" pitchFamily="18" charset="0"/>
              </a:rPr>
              <a:t> represent the </a:t>
            </a:r>
            <a:r>
              <a:rPr lang="en-US" b="1" dirty="0" smtClean="0">
                <a:latin typeface="Times New Roman" panose="02020603050405020304" pitchFamily="18" charset="0"/>
                <a:cs typeface="Times New Roman" panose="02020603050405020304" pitchFamily="18" charset="0"/>
              </a:rPr>
              <a:t>important tasks</a:t>
            </a:r>
            <a:r>
              <a:rPr lang="en-US" dirty="0" smtClean="0">
                <a:latin typeface="Times New Roman" panose="02020603050405020304" pitchFamily="18" charset="0"/>
                <a:cs typeface="Times New Roman" panose="02020603050405020304" pitchFamily="18" charset="0"/>
              </a:rPr>
              <a:t>.</a:t>
            </a:r>
          </a:p>
          <a:p>
            <a:pPr algn="just" fontAlgn="base">
              <a:lnSpc>
                <a:spcPct val="100000"/>
              </a:lnSpc>
            </a:pPr>
            <a:r>
              <a:rPr lang="en-US" dirty="0" smtClean="0">
                <a:latin typeface="Times New Roman" panose="02020603050405020304" pitchFamily="18" charset="0"/>
                <a:cs typeface="Times New Roman" panose="02020603050405020304" pitchFamily="18" charset="0"/>
              </a:rPr>
              <a:t>The </a:t>
            </a:r>
            <a:r>
              <a:rPr lang="en-US" b="1" dirty="0" smtClean="0">
                <a:latin typeface="Times New Roman" panose="02020603050405020304" pitchFamily="18" charset="0"/>
                <a:cs typeface="Times New Roman" panose="02020603050405020304" pitchFamily="18" charset="0"/>
              </a:rPr>
              <a:t>pebbles</a:t>
            </a:r>
            <a:r>
              <a:rPr lang="en-US" dirty="0" smtClean="0">
                <a:latin typeface="Times New Roman" panose="02020603050405020304" pitchFamily="18" charset="0"/>
                <a:cs typeface="Times New Roman" panose="02020603050405020304" pitchFamily="18" charset="0"/>
              </a:rPr>
              <a:t> are </a:t>
            </a:r>
            <a:r>
              <a:rPr lang="en-US" b="1" dirty="0" smtClean="0">
                <a:latin typeface="Times New Roman" panose="02020603050405020304" pitchFamily="18" charset="0"/>
                <a:cs typeface="Times New Roman" panose="02020603050405020304" pitchFamily="18" charset="0"/>
              </a:rPr>
              <a:t>less important tasks</a:t>
            </a:r>
            <a:r>
              <a:rPr lang="en-US" dirty="0" smtClean="0">
                <a:latin typeface="Times New Roman" panose="02020603050405020304" pitchFamily="18" charset="0"/>
                <a:cs typeface="Times New Roman" panose="02020603050405020304" pitchFamily="18" charset="0"/>
              </a:rPr>
              <a:t>.</a:t>
            </a:r>
          </a:p>
          <a:p>
            <a:pPr algn="just" fontAlgn="base">
              <a:lnSpc>
                <a:spcPct val="100000"/>
              </a:lnSpc>
            </a:pPr>
            <a:r>
              <a:rPr lang="en-US" dirty="0" smtClean="0">
                <a:latin typeface="Times New Roman" panose="02020603050405020304" pitchFamily="18" charset="0"/>
                <a:cs typeface="Times New Roman" panose="02020603050405020304" pitchFamily="18" charset="0"/>
              </a:rPr>
              <a:t>The </a:t>
            </a:r>
            <a:r>
              <a:rPr lang="en-US" b="1" dirty="0" smtClean="0">
                <a:latin typeface="Times New Roman" panose="02020603050405020304" pitchFamily="18" charset="0"/>
                <a:cs typeface="Times New Roman" panose="02020603050405020304" pitchFamily="18" charset="0"/>
              </a:rPr>
              <a:t>grains</a:t>
            </a:r>
            <a:r>
              <a:rPr lang="en-US" dirty="0" smtClean="0">
                <a:latin typeface="Times New Roman" panose="02020603050405020304" pitchFamily="18" charset="0"/>
                <a:cs typeface="Times New Roman" panose="02020603050405020304" pitchFamily="18" charset="0"/>
              </a:rPr>
              <a:t> </a:t>
            </a:r>
            <a:r>
              <a:rPr lang="en-US" b="1" dirty="0" smtClean="0">
                <a:latin typeface="Times New Roman" panose="02020603050405020304" pitchFamily="18" charset="0"/>
                <a:cs typeface="Times New Roman" panose="02020603050405020304" pitchFamily="18" charset="0"/>
              </a:rPr>
              <a:t>of</a:t>
            </a:r>
            <a:r>
              <a:rPr lang="en-US" dirty="0" smtClean="0">
                <a:latin typeface="Times New Roman" panose="02020603050405020304" pitchFamily="18" charset="0"/>
                <a:cs typeface="Times New Roman" panose="02020603050405020304" pitchFamily="18" charset="0"/>
              </a:rPr>
              <a:t> </a:t>
            </a:r>
            <a:r>
              <a:rPr lang="en-US" b="1" dirty="0" smtClean="0">
                <a:latin typeface="Times New Roman" panose="02020603050405020304" pitchFamily="18" charset="0"/>
                <a:cs typeface="Times New Roman" panose="02020603050405020304" pitchFamily="18" charset="0"/>
              </a:rPr>
              <a:t>sand</a:t>
            </a:r>
            <a:r>
              <a:rPr lang="en-US" dirty="0" smtClean="0">
                <a:latin typeface="Times New Roman" panose="02020603050405020304" pitchFamily="18" charset="0"/>
                <a:cs typeface="Times New Roman" panose="02020603050405020304" pitchFamily="18" charset="0"/>
              </a:rPr>
              <a:t> are the </a:t>
            </a:r>
            <a:r>
              <a:rPr lang="en-US" b="1" dirty="0" smtClean="0">
                <a:latin typeface="Times New Roman" panose="02020603050405020304" pitchFamily="18" charset="0"/>
                <a:cs typeface="Times New Roman" panose="02020603050405020304" pitchFamily="18" charset="0"/>
              </a:rPr>
              <a:t>unimportant tasks</a:t>
            </a:r>
            <a:r>
              <a:rPr lang="en-US" dirty="0" smtClean="0">
                <a:latin typeface="Times New Roman" panose="02020603050405020304" pitchFamily="18" charset="0"/>
                <a:cs typeface="Times New Roman" panose="02020603050405020304" pitchFamily="18" charset="0"/>
              </a:rPr>
              <a:t> that pop up throughout your day, such as sending a text message, checking your email, or answering a phone call.</a:t>
            </a:r>
          </a:p>
          <a:p>
            <a:pPr algn="just" fontAlgn="base">
              <a:lnSpc>
                <a:spcPct val="100000"/>
              </a:lnSpc>
            </a:pPr>
            <a:endParaRPr lang="en-US" dirty="0" smtClean="0">
              <a:latin typeface="Times New Roman" panose="02020603050405020304" pitchFamily="18" charset="0"/>
              <a:cs typeface="Times New Roman" panose="02020603050405020304" pitchFamily="18" charset="0"/>
            </a:endParaRPr>
          </a:p>
          <a:p>
            <a:pPr algn="just" fontAlgn="base">
              <a:lnSpc>
                <a:spcPct val="200000"/>
              </a:lnSpc>
            </a:pPr>
            <a:r>
              <a:rPr lang="en-US" sz="1200" b="1" dirty="0" smtClean="0">
                <a:latin typeface="Times New Roman" panose="02020603050405020304" pitchFamily="18" charset="0"/>
                <a:cs typeface="Times New Roman" panose="02020603050405020304" pitchFamily="18" charset="0"/>
              </a:rPr>
              <a:t>Parkinson’s Law</a:t>
            </a:r>
          </a:p>
          <a:p>
            <a:pPr algn="just" fontAlgn="base">
              <a:lnSpc>
                <a:spcPct val="200000"/>
              </a:lnSpc>
            </a:pPr>
            <a:r>
              <a:rPr lang="en-US" sz="1200" dirty="0" smtClean="0">
                <a:latin typeface="Times New Roman" panose="02020603050405020304" pitchFamily="18" charset="0"/>
                <a:cs typeface="Times New Roman" panose="02020603050405020304" pitchFamily="18" charset="0"/>
                <a:hlinkClick r:id="rId4"/>
              </a:rPr>
              <a:t>Parkinson’s Law</a:t>
            </a:r>
            <a:r>
              <a:rPr lang="en-US" sz="1200" dirty="0" smtClean="0">
                <a:latin typeface="Times New Roman" panose="02020603050405020304" pitchFamily="18" charset="0"/>
                <a:cs typeface="Times New Roman" panose="02020603050405020304" pitchFamily="18" charset="0"/>
              </a:rPr>
              <a:t>, created by British naval historian and author Cyril Northcote Parkinson, states that “work expands so as to fill the time available for its completion.” And there’s plenty of proof that’s true. For example, at Microsoft Japan, cutting back to a four-day workweek and limiting meetings to 30 minutes </a:t>
            </a:r>
            <a:r>
              <a:rPr lang="en-US" sz="1200" dirty="0" smtClean="0">
                <a:latin typeface="Times New Roman" panose="02020603050405020304" pitchFamily="18" charset="0"/>
                <a:cs typeface="Times New Roman" panose="02020603050405020304" pitchFamily="18" charset="0"/>
                <a:hlinkClick r:id="rId5"/>
              </a:rPr>
              <a:t>boosted productivity by 40%</a:t>
            </a:r>
            <a:r>
              <a:rPr lang="en-US" sz="1200" dirty="0" smtClean="0">
                <a:latin typeface="Times New Roman" panose="02020603050405020304" pitchFamily="18" charset="0"/>
                <a:cs typeface="Times New Roman" panose="02020603050405020304" pitchFamily="18" charset="0"/>
              </a:rPr>
              <a:t>.</a:t>
            </a:r>
          </a:p>
          <a:p>
            <a:pPr algn="just">
              <a:lnSpc>
                <a:spcPct val="200000"/>
              </a:lnSpc>
            </a:pPr>
            <a:endParaRPr lang="en-US" sz="1200" dirty="0" smtClean="0">
              <a:latin typeface="Times New Roman" panose="02020603050405020304" pitchFamily="18" charset="0"/>
              <a:cs typeface="Times New Roman" panose="02020603050405020304" pitchFamily="18" charset="0"/>
            </a:endParaRPr>
          </a:p>
          <a:p>
            <a:pPr algn="just">
              <a:lnSpc>
                <a:spcPct val="200000"/>
              </a:lnSpc>
            </a:pPr>
            <a:endParaRPr lang="en-US" sz="1200" dirty="0" smtClean="0">
              <a:latin typeface="Times New Roman" panose="02020603050405020304" pitchFamily="18" charset="0"/>
              <a:cs typeface="Times New Roman" panose="02020603050405020304" pitchFamily="18" charset="0"/>
            </a:endParaRPr>
          </a:p>
          <a:p>
            <a:pPr marL="0" indent="0">
              <a:buNone/>
            </a:pPr>
            <a:r>
              <a:rPr lang="en-US" b="1" dirty="0" smtClean="0">
                <a:latin typeface="Times New Roman" panose="02020603050405020304" pitchFamily="18" charset="0"/>
                <a:cs typeface="Times New Roman" panose="02020603050405020304" pitchFamily="18" charset="0"/>
              </a:rPr>
              <a:t>1-3-5 Rule</a:t>
            </a:r>
          </a:p>
          <a:p>
            <a:r>
              <a:rPr lang="en-US" dirty="0" smtClean="0">
                <a:latin typeface="Times New Roman" panose="02020603050405020304" pitchFamily="18" charset="0"/>
                <a:cs typeface="Times New Roman" panose="02020603050405020304" pitchFamily="18" charset="0"/>
              </a:rPr>
              <a:t>The 1-3-5 Rule is a technique that helps you manage your tasks.</a:t>
            </a:r>
          </a:p>
          <a:p>
            <a:r>
              <a:rPr lang="en-US" dirty="0" smtClean="0">
                <a:latin typeface="Times New Roman" panose="02020603050405020304" pitchFamily="18" charset="0"/>
                <a:cs typeface="Times New Roman" panose="02020603050405020304" pitchFamily="18" charset="0"/>
              </a:rPr>
              <a:t>The idea behind this method is that every workday, you need to focus your attention on:</a:t>
            </a:r>
          </a:p>
          <a:p>
            <a:r>
              <a:rPr lang="en-US" dirty="0" smtClean="0">
                <a:latin typeface="Times New Roman" panose="02020603050405020304" pitchFamily="18" charset="0"/>
                <a:cs typeface="Times New Roman" panose="02020603050405020304" pitchFamily="18" charset="0"/>
              </a:rPr>
              <a:t>1 big thing</a:t>
            </a:r>
          </a:p>
          <a:p>
            <a:r>
              <a:rPr lang="en-US" dirty="0" smtClean="0">
                <a:latin typeface="Times New Roman" panose="02020603050405020304" pitchFamily="18" charset="0"/>
                <a:cs typeface="Times New Roman" panose="02020603050405020304" pitchFamily="18" charset="0"/>
              </a:rPr>
              <a:t>3 medium things</a:t>
            </a:r>
          </a:p>
          <a:p>
            <a:r>
              <a:rPr lang="en-US" dirty="0" smtClean="0">
                <a:latin typeface="Times New Roman" panose="02020603050405020304" pitchFamily="18" charset="0"/>
                <a:cs typeface="Times New Roman" panose="02020603050405020304" pitchFamily="18" charset="0"/>
              </a:rPr>
              <a:t>5 little things</a:t>
            </a:r>
          </a:p>
          <a:p>
            <a:r>
              <a:rPr lang="en-US" dirty="0" smtClean="0">
                <a:latin typeface="Times New Roman" panose="02020603050405020304" pitchFamily="18" charset="0"/>
                <a:cs typeface="Times New Roman" panose="02020603050405020304" pitchFamily="18" charset="0"/>
              </a:rPr>
              <a:t>Once you complete your big task, you’ll feel a sense of accomplishment, which will motivate you to continue.</a:t>
            </a:r>
          </a:p>
          <a:p>
            <a:r>
              <a:rPr lang="en-US" dirty="0" smtClean="0">
                <a:latin typeface="Times New Roman" panose="02020603050405020304" pitchFamily="18" charset="0"/>
                <a:cs typeface="Times New Roman" panose="02020603050405020304" pitchFamily="18" charset="0"/>
              </a:rPr>
              <a:t>At the same time, medium tasks allow you to progress with your larger projects.</a:t>
            </a:r>
          </a:p>
          <a:p>
            <a:r>
              <a:rPr lang="en-US" dirty="0" smtClean="0">
                <a:latin typeface="Times New Roman" panose="02020603050405020304" pitchFamily="18" charset="0"/>
                <a:cs typeface="Times New Roman" panose="02020603050405020304" pitchFamily="18" charset="0"/>
              </a:rPr>
              <a:t>Finally, little tasks are easy to complete, so they’ll also inspire you to move forward.</a:t>
            </a:r>
          </a:p>
          <a:p>
            <a:endParaRPr lang="en-IN" dirty="0" smtClean="0">
              <a:latin typeface="Times New Roman" panose="02020603050405020304" pitchFamily="18" charset="0"/>
              <a:cs typeface="Times New Roman" panose="02020603050405020304" pitchFamily="18" charset="0"/>
            </a:endParaRPr>
          </a:p>
          <a:p>
            <a:pPr marL="0" indent="0" algn="just">
              <a:buNone/>
            </a:pPr>
            <a:r>
              <a:rPr lang="en-US" b="1" dirty="0" smtClean="0">
                <a:latin typeface="Times New Roman" panose="02020603050405020304" pitchFamily="18" charset="0"/>
                <a:cs typeface="Times New Roman" panose="02020603050405020304" pitchFamily="18" charset="0"/>
              </a:rPr>
              <a:t>ABCDE method</a:t>
            </a:r>
          </a:p>
          <a:p>
            <a:pPr algn="just"/>
            <a:r>
              <a:rPr lang="en-US" dirty="0" smtClean="0">
                <a:latin typeface="Times New Roman" panose="02020603050405020304" pitchFamily="18" charset="0"/>
                <a:cs typeface="Times New Roman" panose="02020603050405020304" pitchFamily="18" charset="0"/>
              </a:rPr>
              <a:t>In his book </a:t>
            </a:r>
            <a:r>
              <a:rPr lang="en-US" dirty="0" smtClean="0">
                <a:latin typeface="Times New Roman" panose="02020603050405020304" pitchFamily="18" charset="0"/>
                <a:cs typeface="Times New Roman" panose="02020603050405020304" pitchFamily="18" charset="0"/>
                <a:hlinkClick r:id="rId6"/>
              </a:rPr>
              <a:t>How to Get Control of Your Time and Your Life</a:t>
            </a:r>
            <a:r>
              <a:rPr lang="en-US" dirty="0" smtClean="0">
                <a:latin typeface="Times New Roman" panose="02020603050405020304" pitchFamily="18" charset="0"/>
                <a:cs typeface="Times New Roman" panose="02020603050405020304" pitchFamily="18" charset="0"/>
              </a:rPr>
              <a:t>, Alan </a:t>
            </a:r>
            <a:r>
              <a:rPr lang="en-US" dirty="0" err="1" smtClean="0">
                <a:latin typeface="Times New Roman" panose="02020603050405020304" pitchFamily="18" charset="0"/>
                <a:cs typeface="Times New Roman" panose="02020603050405020304" pitchFamily="18" charset="0"/>
              </a:rPr>
              <a:t>Lakein</a:t>
            </a:r>
            <a:r>
              <a:rPr lang="en-US" dirty="0" smtClean="0">
                <a:latin typeface="Times New Roman" panose="02020603050405020304" pitchFamily="18" charset="0"/>
                <a:cs typeface="Times New Roman" panose="02020603050405020304" pitchFamily="18" charset="0"/>
              </a:rPr>
              <a:t> talks about the ABCDE method.</a:t>
            </a:r>
          </a:p>
          <a:p>
            <a:pPr algn="just"/>
            <a:r>
              <a:rPr lang="en-US" dirty="0" smtClean="0">
                <a:latin typeface="Times New Roman" panose="02020603050405020304" pitchFamily="18" charset="0"/>
                <a:cs typeface="Times New Roman" panose="02020603050405020304" pitchFamily="18" charset="0"/>
              </a:rPr>
              <a:t>Thanks to this technique, you can learn to prioritize your tasks better and finish them before the deadline.</a:t>
            </a:r>
          </a:p>
          <a:p>
            <a:pPr algn="just"/>
            <a:r>
              <a:rPr lang="en-US" dirty="0" smtClean="0">
                <a:latin typeface="Times New Roman" panose="02020603050405020304" pitchFamily="18" charset="0"/>
                <a:cs typeface="Times New Roman" panose="02020603050405020304" pitchFamily="18" charset="0"/>
              </a:rPr>
              <a:t>The ABCDE method is similar to the Eisenhower Matrix — but, unlike the latter, the ABCDE technique doesn’t categorize tasks by urgency.</a:t>
            </a:r>
          </a:p>
          <a:p>
            <a:pPr marL="0" indent="0" algn="just">
              <a:buNone/>
            </a:pPr>
            <a:r>
              <a:rPr lang="en-US" b="1" dirty="0" smtClean="0">
                <a:latin typeface="Times New Roman" panose="02020603050405020304" pitchFamily="18" charset="0"/>
                <a:cs typeface="Times New Roman" panose="02020603050405020304" pitchFamily="18" charset="0"/>
              </a:rPr>
              <a:t>How ABCDE method works</a:t>
            </a:r>
          </a:p>
          <a:p>
            <a:pPr algn="just"/>
            <a:r>
              <a:rPr lang="en-US" dirty="0" smtClean="0">
                <a:latin typeface="Times New Roman" panose="02020603050405020304" pitchFamily="18" charset="0"/>
                <a:cs typeface="Times New Roman" panose="02020603050405020304" pitchFamily="18" charset="0"/>
              </a:rPr>
              <a:t>When using this technique, you should organize your assignments into five categories by their importance:</a:t>
            </a:r>
          </a:p>
          <a:p>
            <a:pPr algn="just"/>
            <a:r>
              <a:rPr lang="en-US" dirty="0" smtClean="0">
                <a:latin typeface="Times New Roman" panose="02020603050405020304" pitchFamily="18" charset="0"/>
                <a:cs typeface="Times New Roman" panose="02020603050405020304" pitchFamily="18" charset="0"/>
              </a:rPr>
              <a:t>A — most important tasks</a:t>
            </a:r>
          </a:p>
          <a:p>
            <a:pPr algn="just"/>
            <a:r>
              <a:rPr lang="en-US" dirty="0" smtClean="0">
                <a:latin typeface="Times New Roman" panose="02020603050405020304" pitchFamily="18" charset="0"/>
                <a:cs typeface="Times New Roman" panose="02020603050405020304" pitchFamily="18" charset="0"/>
              </a:rPr>
              <a:t>B — important tasks</a:t>
            </a:r>
          </a:p>
          <a:p>
            <a:pPr algn="just"/>
            <a:r>
              <a:rPr lang="en-US" dirty="0" smtClean="0">
                <a:latin typeface="Times New Roman" panose="02020603050405020304" pitchFamily="18" charset="0"/>
                <a:cs typeface="Times New Roman" panose="02020603050405020304" pitchFamily="18" charset="0"/>
              </a:rPr>
              <a:t>C — nice to do (tasks)</a:t>
            </a:r>
          </a:p>
          <a:p>
            <a:pPr algn="just"/>
            <a:r>
              <a:rPr lang="en-US" dirty="0" smtClean="0">
                <a:latin typeface="Times New Roman" panose="02020603050405020304" pitchFamily="18" charset="0"/>
                <a:cs typeface="Times New Roman" panose="02020603050405020304" pitchFamily="18" charset="0"/>
              </a:rPr>
              <a:t>D — delegate these tasks</a:t>
            </a:r>
          </a:p>
          <a:p>
            <a:pPr algn="just"/>
            <a:r>
              <a:rPr lang="en-US" dirty="0" smtClean="0">
                <a:latin typeface="Times New Roman" panose="02020603050405020304" pitchFamily="18" charset="0"/>
                <a:cs typeface="Times New Roman" panose="02020603050405020304" pitchFamily="18" charset="0"/>
              </a:rPr>
              <a:t>E — eliminate these tasks</a:t>
            </a:r>
          </a:p>
          <a:p>
            <a:pPr algn="just"/>
            <a:endParaRPr lang="en-US" dirty="0" smtClean="0">
              <a:latin typeface="Times New Roman" panose="02020603050405020304" pitchFamily="18" charset="0"/>
              <a:cs typeface="Times New Roman" panose="02020603050405020304" pitchFamily="18" charset="0"/>
            </a:endParaRPr>
          </a:p>
          <a:p>
            <a:pPr marL="0" indent="0">
              <a:buNone/>
            </a:pPr>
            <a:r>
              <a:rPr lang="en-US" b="1" dirty="0" smtClean="0">
                <a:latin typeface="Times New Roman" panose="02020603050405020304" pitchFamily="18" charset="0"/>
                <a:cs typeface="Times New Roman" panose="02020603050405020304" pitchFamily="18" charset="0"/>
              </a:rPr>
              <a:t>Rapid Planning Method (RPM)</a:t>
            </a:r>
          </a:p>
          <a:p>
            <a:r>
              <a:rPr lang="en-US" dirty="0" smtClean="0">
                <a:latin typeface="Times New Roman" panose="02020603050405020304" pitchFamily="18" charset="0"/>
                <a:cs typeface="Times New Roman" panose="02020603050405020304" pitchFamily="18" charset="0"/>
              </a:rPr>
              <a:t>One of the best time management techniques is also </a:t>
            </a:r>
            <a:r>
              <a:rPr lang="en-US" dirty="0" smtClean="0">
                <a:latin typeface="Times New Roman" panose="02020603050405020304" pitchFamily="18" charset="0"/>
                <a:cs typeface="Times New Roman" panose="02020603050405020304" pitchFamily="18" charset="0"/>
                <a:hlinkClick r:id="rId7"/>
              </a:rPr>
              <a:t>the Rapid Planning Method (RPM)</a:t>
            </a:r>
            <a:r>
              <a:rPr lang="en-US" dirty="0" smtClean="0">
                <a:latin typeface="Times New Roman" panose="02020603050405020304" pitchFamily="18" charset="0"/>
                <a:cs typeface="Times New Roman" panose="02020603050405020304" pitchFamily="18" charset="0"/>
              </a:rPr>
              <a:t>. The acronym RPM also stands for “result, purpose, and massive action plan”.</a:t>
            </a:r>
          </a:p>
          <a:p>
            <a:r>
              <a:rPr lang="en-US" dirty="0" smtClean="0">
                <a:latin typeface="Times New Roman" panose="02020603050405020304" pitchFamily="18" charset="0"/>
                <a:cs typeface="Times New Roman" panose="02020603050405020304" pitchFamily="18" charset="0"/>
              </a:rPr>
              <a:t>This time management technique was created by motivational speaker Tony Robbins.</a:t>
            </a:r>
          </a:p>
          <a:p>
            <a:r>
              <a:rPr lang="en-US" dirty="0" smtClean="0">
                <a:latin typeface="Times New Roman" panose="02020603050405020304" pitchFamily="18" charset="0"/>
                <a:cs typeface="Times New Roman" panose="02020603050405020304" pitchFamily="18" charset="0"/>
              </a:rPr>
              <a:t>The idea behind this method is to train your brain to envision what you want in order to make it real.</a:t>
            </a:r>
          </a:p>
          <a:p>
            <a:r>
              <a:rPr lang="en-US" dirty="0" smtClean="0">
                <a:latin typeface="Times New Roman" panose="02020603050405020304" pitchFamily="18" charset="0"/>
                <a:cs typeface="Times New Roman" panose="02020603050405020304" pitchFamily="18" charset="0"/>
              </a:rPr>
              <a:t>In general, this technique is practical for setting long-term goals.</a:t>
            </a:r>
          </a:p>
          <a:p>
            <a:pPr marL="0" indent="0" algn="just">
              <a:buNone/>
            </a:pPr>
            <a:r>
              <a:rPr lang="en-US" b="1" dirty="0" smtClean="0">
                <a:latin typeface="Times New Roman" panose="02020603050405020304" pitchFamily="18" charset="0"/>
                <a:cs typeface="Times New Roman" panose="02020603050405020304" pitchFamily="18" charset="0"/>
              </a:rPr>
              <a:t>How Rapid Planning Method works</a:t>
            </a:r>
          </a:p>
          <a:p>
            <a:pPr algn="just"/>
            <a:r>
              <a:rPr lang="en-US" dirty="0" smtClean="0">
                <a:latin typeface="Times New Roman" panose="02020603050405020304" pitchFamily="18" charset="0"/>
                <a:cs typeface="Times New Roman" panose="02020603050405020304" pitchFamily="18" charset="0"/>
              </a:rPr>
              <a:t>Capture — First, note down all the assignments you need to complete this week. Be realistic — write down from 5 to 9 tasks for the week.</a:t>
            </a:r>
          </a:p>
          <a:p>
            <a:pPr algn="just"/>
            <a:r>
              <a:rPr lang="en-US" dirty="0" smtClean="0">
                <a:latin typeface="Times New Roman" panose="02020603050405020304" pitchFamily="18" charset="0"/>
                <a:cs typeface="Times New Roman" panose="02020603050405020304" pitchFamily="18" charset="0"/>
              </a:rPr>
              <a:t>Chunk — Group similar tasks together. You can use categories such as “Work tasks”, “Non-work tasks”, “Career”, “Health”, etc.</a:t>
            </a:r>
          </a:p>
          <a:p>
            <a:endParaRPr lang="en-US" dirty="0" smtClean="0">
              <a:latin typeface="Times New Roman" panose="02020603050405020304" pitchFamily="18" charset="0"/>
              <a:cs typeface="Times New Roman" panose="02020603050405020304" pitchFamily="18" charset="0"/>
            </a:endParaRPr>
          </a:p>
          <a:p>
            <a:pPr algn="just">
              <a:lnSpc>
                <a:spcPct val="100000"/>
              </a:lnSpc>
            </a:pPr>
            <a:r>
              <a:rPr lang="en-US" sz="2400" dirty="0" smtClean="0">
                <a:latin typeface="Times New Roman" panose="02020603050405020304" pitchFamily="18" charset="0"/>
                <a:cs typeface="Times New Roman" panose="02020603050405020304" pitchFamily="18" charset="0"/>
              </a:rPr>
              <a:t>Make your own RPM blocks. Remember to focus on your most important area and create an RPM block for it. Let’s say that this week, you’d like to focus on “Career”. Use a piece of paper, and create three columns:</a:t>
            </a:r>
          </a:p>
          <a:p>
            <a:pPr lvl="1" algn="just">
              <a:lnSpc>
                <a:spcPct val="100000"/>
              </a:lnSpc>
            </a:pPr>
            <a:r>
              <a:rPr lang="en-US" dirty="0" smtClean="0">
                <a:latin typeface="Times New Roman" panose="02020603050405020304" pitchFamily="18" charset="0"/>
                <a:cs typeface="Times New Roman" panose="02020603050405020304" pitchFamily="18" charset="0"/>
              </a:rPr>
              <a:t>Results: Think about the results you’d like to accomplish in this area. Let’s say you want to improve your copywriting skills.</a:t>
            </a:r>
          </a:p>
          <a:p>
            <a:pPr lvl="1" algn="just">
              <a:lnSpc>
                <a:spcPct val="100000"/>
              </a:lnSpc>
            </a:pPr>
            <a:r>
              <a:rPr lang="en-US" dirty="0" smtClean="0">
                <a:latin typeface="Times New Roman" panose="02020603050405020304" pitchFamily="18" charset="0"/>
                <a:cs typeface="Times New Roman" panose="02020603050405020304" pitchFamily="18" charset="0"/>
              </a:rPr>
              <a:t>Purpose: Why do you want to achieve this result? For example, you want to enhance your copywriting skills because you’d like to apply for a copywriter job.</a:t>
            </a:r>
          </a:p>
          <a:p>
            <a:pPr lvl="1" algn="just">
              <a:lnSpc>
                <a:spcPct val="100000"/>
              </a:lnSpc>
            </a:pPr>
            <a:r>
              <a:rPr lang="en-US" dirty="0" smtClean="0">
                <a:latin typeface="Times New Roman" panose="02020603050405020304" pitchFamily="18" charset="0"/>
                <a:cs typeface="Times New Roman" panose="02020603050405020304" pitchFamily="18" charset="0"/>
              </a:rPr>
              <a:t>Massive Action plan: Then, think about the activities that will help you complete the task and achieve desired results. In this case, you can find relevant copywriting courses and finish 1 course by the end of the month.</a:t>
            </a:r>
          </a:p>
          <a:p>
            <a:pPr algn="just">
              <a:lnSpc>
                <a:spcPct val="100000"/>
              </a:lnSpc>
            </a:pPr>
            <a:r>
              <a:rPr lang="en-US" sz="2400" dirty="0" smtClean="0">
                <a:latin typeface="Times New Roman" panose="02020603050405020304" pitchFamily="18" charset="0"/>
                <a:cs typeface="Times New Roman" panose="02020603050405020304" pitchFamily="18" charset="0"/>
              </a:rPr>
              <a:t>Next, create another RPM block for your “Non-work tasks” and other categories for this week.</a:t>
            </a:r>
          </a:p>
          <a:p>
            <a:pPr marL="0" indent="0" algn="just">
              <a:lnSpc>
                <a:spcPct val="100000"/>
              </a:lnSpc>
              <a:buNone/>
            </a:pPr>
            <a:endParaRPr lang="en-IN" sz="2400" dirty="0" smtClean="0">
              <a:latin typeface="Times New Roman" panose="02020603050405020304" pitchFamily="18" charset="0"/>
              <a:cs typeface="Times New Roman" panose="02020603050405020304" pitchFamily="18" charset="0"/>
            </a:endParaRPr>
          </a:p>
          <a:p>
            <a:endParaRPr lang="en-US" dirty="0" smtClean="0">
              <a:latin typeface="Times New Roman" panose="02020603050405020304" pitchFamily="18" charset="0"/>
              <a:cs typeface="Times New Roman" panose="02020603050405020304" pitchFamily="18" charset="0"/>
            </a:endParaRPr>
          </a:p>
          <a:p>
            <a:endParaRPr lang="en-IN" dirty="0" smtClean="0">
              <a:latin typeface="Times New Roman" panose="02020603050405020304" pitchFamily="18" charset="0"/>
              <a:cs typeface="Times New Roman" panose="02020603050405020304" pitchFamily="18" charset="0"/>
            </a:endParaRPr>
          </a:p>
          <a:p>
            <a:endParaRPr lang="en-IN" dirty="0" smtClean="0"/>
          </a:p>
          <a:p>
            <a:pPr algn="just"/>
            <a:endParaRPr lang="en-US" dirty="0" smtClean="0">
              <a:latin typeface="Times New Roman" panose="02020603050405020304" pitchFamily="18" charset="0"/>
              <a:cs typeface="Times New Roman" panose="02020603050405020304" pitchFamily="18" charset="0"/>
            </a:endParaRPr>
          </a:p>
          <a:p>
            <a:pPr algn="just"/>
            <a:endParaRPr lang="en-US" dirty="0" smtClean="0">
              <a:latin typeface="Times New Roman" panose="02020603050405020304" pitchFamily="18" charset="0"/>
              <a:cs typeface="Times New Roman" panose="02020603050405020304" pitchFamily="18" charset="0"/>
            </a:endParaRPr>
          </a:p>
          <a:p>
            <a:pPr marL="0" indent="0" algn="just">
              <a:buNone/>
            </a:pPr>
            <a:endParaRPr lang="en-IN" dirty="0" smtClean="0">
              <a:latin typeface="Times New Roman" panose="02020603050405020304" pitchFamily="18" charset="0"/>
              <a:cs typeface="Times New Roman" panose="02020603050405020304" pitchFamily="18" charset="0"/>
            </a:endParaRPr>
          </a:p>
          <a:p>
            <a:pPr algn="just">
              <a:lnSpc>
                <a:spcPct val="200000"/>
              </a:lnSpc>
            </a:pPr>
            <a:endParaRPr lang="en-IN" sz="1200" dirty="0" smtClean="0">
              <a:latin typeface="Times New Roman" panose="02020603050405020304" pitchFamily="18" charset="0"/>
              <a:cs typeface="Times New Roman" panose="02020603050405020304" pitchFamily="18" charset="0"/>
            </a:endParaRPr>
          </a:p>
          <a:p>
            <a:pPr algn="just" fontAlgn="base">
              <a:lnSpc>
                <a:spcPct val="100000"/>
              </a:lnSpc>
            </a:pPr>
            <a:endParaRPr lang="en-US" dirty="0" smtClean="0">
              <a:latin typeface="Times New Roman" panose="02020603050405020304" pitchFamily="18" charset="0"/>
              <a:cs typeface="Times New Roman" panose="02020603050405020304" pitchFamily="18" charset="0"/>
            </a:endParaRPr>
          </a:p>
          <a:p>
            <a:pPr marL="0" indent="0" algn="just">
              <a:lnSpc>
                <a:spcPct val="100000"/>
              </a:lnSpc>
              <a:buNone/>
            </a:pPr>
            <a:endParaRPr lang="en-IN" dirty="0" smtClean="0">
              <a:latin typeface="Times New Roman" panose="02020603050405020304" pitchFamily="18" charset="0"/>
              <a:cs typeface="Times New Roman" panose="02020603050405020304" pitchFamily="18" charset="0"/>
            </a:endParaRPr>
          </a:p>
          <a:p>
            <a:pPr algn="just"/>
            <a:endParaRPr lang="en-US" dirty="0" smtClean="0">
              <a:latin typeface="Times New Roman" panose="02020603050405020304" pitchFamily="18" charset="0"/>
              <a:cs typeface="Times New Roman" panose="02020603050405020304" pitchFamily="18" charset="0"/>
            </a:endParaRPr>
          </a:p>
          <a:p>
            <a:pPr marL="0" indent="0" algn="just">
              <a:buNone/>
            </a:pPr>
            <a:endParaRPr lang="en-IN" dirty="0" smtClean="0">
              <a:latin typeface="Times New Roman" panose="02020603050405020304" pitchFamily="18" charset="0"/>
              <a:cs typeface="Times New Roman" panose="02020603050405020304" pitchFamily="18" charset="0"/>
            </a:endParaRPr>
          </a:p>
          <a:p>
            <a:pPr algn="just"/>
            <a:endParaRPr lang="en-US" dirty="0" smtClean="0">
              <a:latin typeface="Times New Roman" panose="02020603050405020304" pitchFamily="18" charset="0"/>
              <a:cs typeface="Times New Roman" panose="02020603050405020304" pitchFamily="18" charset="0"/>
            </a:endParaRPr>
          </a:p>
          <a:p>
            <a:pPr marL="0" indent="0" algn="just">
              <a:buNone/>
            </a:pPr>
            <a:endParaRPr lang="en-IN" dirty="0" smtClean="0">
              <a:latin typeface="Times New Roman" panose="02020603050405020304" pitchFamily="18" charset="0"/>
              <a:cs typeface="Times New Roman" panose="02020603050405020304" pitchFamily="18" charset="0"/>
            </a:endParaRPr>
          </a:p>
          <a:p>
            <a:pPr marL="0" indent="0" algn="just">
              <a:buNone/>
            </a:pPr>
            <a:endParaRPr lang="en-US" dirty="0" smtClean="0">
              <a:latin typeface="Times New Roman" panose="02020603050405020304" pitchFamily="18" charset="0"/>
              <a:cs typeface="Times New Roman" panose="02020603050405020304" pitchFamily="18" charset="0"/>
            </a:endParaRPr>
          </a:p>
          <a:p>
            <a:pPr algn="just"/>
            <a:endParaRPr lang="en-US" dirty="0" smtClean="0">
              <a:latin typeface="Times New Roman" panose="02020603050405020304" pitchFamily="18" charset="0"/>
              <a:cs typeface="Times New Roman" panose="02020603050405020304" pitchFamily="18" charset="0"/>
            </a:endParaRPr>
          </a:p>
          <a:p>
            <a:pPr marL="0" indent="0" algn="just">
              <a:buNone/>
            </a:pPr>
            <a:endParaRPr lang="en-IN" dirty="0" smtClean="0">
              <a:latin typeface="Times New Roman" panose="02020603050405020304" pitchFamily="18" charset="0"/>
              <a:cs typeface="Times New Roman" panose="02020603050405020304" pitchFamily="18" charset="0"/>
            </a:endParaRPr>
          </a:p>
          <a:p>
            <a:pPr marL="0" indent="0" algn="just">
              <a:buNone/>
            </a:pPr>
            <a:endParaRPr lang="en-IN" dirty="0" smtClean="0">
              <a:latin typeface="Times New Roman" panose="02020603050405020304" pitchFamily="18" charset="0"/>
              <a:cs typeface="Times New Roman" panose="02020603050405020304" pitchFamily="18" charset="0"/>
            </a:endParaRPr>
          </a:p>
          <a:p>
            <a:endParaRPr lang="en-IN" dirty="0"/>
          </a:p>
        </p:txBody>
      </p:sp>
      <p:sp>
        <p:nvSpPr>
          <p:cNvPr id="4" name="Slide Number Placeholder 3"/>
          <p:cNvSpPr>
            <a:spLocks noGrp="1"/>
          </p:cNvSpPr>
          <p:nvPr>
            <p:ph type="sldNum" sz="quarter" idx="10"/>
          </p:nvPr>
        </p:nvSpPr>
        <p:spPr/>
        <p:txBody>
          <a:bodyPr/>
          <a:lstStyle/>
          <a:p>
            <a:fld id="{FE9A6583-990B-4707-82AF-703527F7BB40}" type="slidenum">
              <a:rPr lang="en-IN" smtClean="0"/>
              <a:t>9</a:t>
            </a:fld>
            <a:endParaRPr lang="en-IN"/>
          </a:p>
        </p:txBody>
      </p:sp>
    </p:spTree>
    <p:extLst>
      <p:ext uri="{BB962C8B-B14F-4D97-AF65-F5344CB8AC3E}">
        <p14:creationId xmlns:p14="http://schemas.microsoft.com/office/powerpoint/2010/main" val="10808703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fontAlgn="base">
              <a:lnSpc>
                <a:spcPct val="150000"/>
              </a:lnSpc>
              <a:buFont typeface="Arial" panose="020B0604020202020204" pitchFamily="34" charset="0"/>
              <a:buChar char="•"/>
            </a:pPr>
            <a:r>
              <a:rPr lang="en-US" sz="1200" b="1" dirty="0" smtClean="0">
                <a:latin typeface="Times New Roman" panose="02020603050405020304" pitchFamily="18" charset="0"/>
                <a:cs typeface="Times New Roman" panose="02020603050405020304" pitchFamily="18" charset="0"/>
              </a:rPr>
              <a:t>A-B-C Method:</a:t>
            </a:r>
            <a:r>
              <a:rPr lang="en-US" sz="1200" dirty="0" smtClean="0">
                <a:latin typeface="Times New Roman" panose="02020603050405020304" pitchFamily="18" charset="0"/>
                <a:cs typeface="Times New Roman" panose="02020603050405020304" pitchFamily="18" charset="0"/>
              </a:rPr>
              <a:t> Managers originally used the ABC method for supply chain management to determine which stock returned the most value for effort. For the purpose of time management, you apply the technique by grouping your tasks into categories A, B, and C. Similar to the Eisenhower method, each category represents a different priority level:</a:t>
            </a:r>
          </a:p>
          <a:p>
            <a:pPr algn="just" fontAlgn="base">
              <a:lnSpc>
                <a:spcPct val="150000"/>
              </a:lnSpc>
              <a:buFont typeface="Arial" panose="020B0604020202020204" pitchFamily="34" charset="0"/>
              <a:buChar char="•"/>
            </a:pPr>
            <a:r>
              <a:rPr lang="en-US" sz="1200" dirty="0" smtClean="0">
                <a:latin typeface="Times New Roman" panose="02020603050405020304" pitchFamily="18" charset="0"/>
                <a:cs typeface="Times New Roman" panose="02020603050405020304" pitchFamily="18" charset="0"/>
              </a:rPr>
              <a:t>A = important and urgent </a:t>
            </a:r>
          </a:p>
          <a:p>
            <a:pPr algn="just" fontAlgn="base">
              <a:lnSpc>
                <a:spcPct val="150000"/>
              </a:lnSpc>
              <a:buFont typeface="Arial" panose="020B0604020202020204" pitchFamily="34" charset="0"/>
              <a:buChar char="•"/>
            </a:pPr>
            <a:r>
              <a:rPr lang="en-US" sz="1200" dirty="0" smtClean="0">
                <a:latin typeface="Times New Roman" panose="02020603050405020304" pitchFamily="18" charset="0"/>
                <a:cs typeface="Times New Roman" panose="02020603050405020304" pitchFamily="18" charset="0"/>
              </a:rPr>
              <a:t>B = important but not urgent</a:t>
            </a:r>
          </a:p>
          <a:p>
            <a:pPr algn="just" fontAlgn="base">
              <a:lnSpc>
                <a:spcPct val="150000"/>
              </a:lnSpc>
              <a:buFont typeface="Arial" panose="020B0604020202020204" pitchFamily="34" charset="0"/>
              <a:buChar char="•"/>
            </a:pPr>
            <a:r>
              <a:rPr lang="en-US" sz="1200" dirty="0" smtClean="0">
                <a:latin typeface="Times New Roman" panose="02020603050405020304" pitchFamily="18" charset="0"/>
                <a:cs typeface="Times New Roman" panose="02020603050405020304" pitchFamily="18" charset="0"/>
              </a:rPr>
              <a:t>C = not important and not urgent</a:t>
            </a:r>
          </a:p>
          <a:p>
            <a:pPr algn="just" fontAlgn="base">
              <a:lnSpc>
                <a:spcPct val="150000"/>
              </a:lnSpc>
            </a:pPr>
            <a:r>
              <a:rPr lang="en-US" sz="1200" dirty="0" smtClean="0">
                <a:latin typeface="Times New Roman" panose="02020603050405020304" pitchFamily="18" charset="0"/>
                <a:cs typeface="Times New Roman" panose="02020603050405020304" pitchFamily="18" charset="0"/>
              </a:rPr>
              <a:t>Take your to-do list and assign each of your tasks to the appropriate category. Now, within each group, prioritize each task.</a:t>
            </a:r>
            <a:endParaRPr lang="en-US" sz="1200" b="0" i="0" dirty="0" smtClean="0">
              <a:effectLst/>
              <a:latin typeface="Times New Roman" panose="02020603050405020304" pitchFamily="18" charset="0"/>
              <a:cs typeface="Times New Roman" panose="02020603050405020304" pitchFamily="18" charset="0"/>
            </a:endParaRPr>
          </a:p>
          <a:p>
            <a:endParaRPr lang="en-IN" dirty="0"/>
          </a:p>
        </p:txBody>
      </p:sp>
      <p:sp>
        <p:nvSpPr>
          <p:cNvPr id="4" name="Slide Number Placeholder 3"/>
          <p:cNvSpPr>
            <a:spLocks noGrp="1"/>
          </p:cNvSpPr>
          <p:nvPr>
            <p:ph type="sldNum" sz="quarter" idx="10"/>
          </p:nvPr>
        </p:nvSpPr>
        <p:spPr/>
        <p:txBody>
          <a:bodyPr/>
          <a:lstStyle/>
          <a:p>
            <a:fld id="{FE9A6583-990B-4707-82AF-703527F7BB40}" type="slidenum">
              <a:rPr lang="en-IN" smtClean="0"/>
              <a:t>11</a:t>
            </a:fld>
            <a:endParaRPr lang="en-IN"/>
          </a:p>
        </p:txBody>
      </p:sp>
    </p:spTree>
    <p:extLst>
      <p:ext uri="{BB962C8B-B14F-4D97-AF65-F5344CB8AC3E}">
        <p14:creationId xmlns:p14="http://schemas.microsoft.com/office/powerpoint/2010/main" val="17775968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just" fontAlgn="base">
              <a:lnSpc>
                <a:spcPct val="150000"/>
              </a:lnSpc>
              <a:buNone/>
            </a:pPr>
            <a:r>
              <a:rPr lang="en-US" sz="2800" b="1" dirty="0" smtClean="0">
                <a:latin typeface="Times New Roman" panose="02020603050405020304" pitchFamily="18" charset="0"/>
                <a:cs typeface="Times New Roman" panose="02020603050405020304" pitchFamily="18" charset="0"/>
              </a:rPr>
              <a:t>The Pareto Principle (80/20 Rule)</a:t>
            </a:r>
          </a:p>
          <a:p>
            <a:pPr algn="just" fontAlgn="base">
              <a:lnSpc>
                <a:spcPct val="150000"/>
              </a:lnSpc>
            </a:pPr>
            <a:r>
              <a:rPr lang="en-US" sz="2800" dirty="0" smtClean="0">
                <a:latin typeface="Times New Roman" panose="02020603050405020304" pitchFamily="18" charset="0"/>
                <a:cs typeface="Times New Roman" panose="02020603050405020304" pitchFamily="18" charset="0"/>
                <a:hlinkClick r:id="rId3"/>
              </a:rPr>
              <a:t>The Pareto Principle</a:t>
            </a:r>
            <a:r>
              <a:rPr lang="en-US" sz="2800" dirty="0" smtClean="0">
                <a:latin typeface="Times New Roman" panose="02020603050405020304" pitchFamily="18" charset="0"/>
                <a:cs typeface="Times New Roman" panose="02020603050405020304" pitchFamily="18" charset="0"/>
              </a:rPr>
              <a:t> stems from the economics world and was created by economist Vilfredo Pareto. But it’s applicable in almost any area. So for time management, the Pareto Principle would assert that 20% of the activities you do each day generate 80% of the results. Or, by decreasing distractions by 20%, you can increase productivity by 80%</a:t>
            </a:r>
          </a:p>
          <a:p>
            <a:pPr marL="0" indent="0" algn="just">
              <a:lnSpc>
                <a:spcPct val="150000"/>
              </a:lnSpc>
              <a:buNone/>
            </a:pPr>
            <a:endParaRPr lang="en-IN" sz="2800" dirty="0" smtClean="0">
              <a:latin typeface="Times New Roman" panose="02020603050405020304" pitchFamily="18" charset="0"/>
              <a:cs typeface="Times New Roman" panose="02020603050405020304" pitchFamily="18" charset="0"/>
            </a:endParaRPr>
          </a:p>
          <a:p>
            <a:endParaRPr lang="en-US" sz="2800" dirty="0" smtClean="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FE9A6583-990B-4707-82AF-703527F7BB40}" type="slidenum">
              <a:rPr lang="en-IN" smtClean="0"/>
              <a:t>12</a:t>
            </a:fld>
            <a:endParaRPr lang="en-IN"/>
          </a:p>
        </p:txBody>
      </p:sp>
    </p:spTree>
    <p:extLst>
      <p:ext uri="{BB962C8B-B14F-4D97-AF65-F5344CB8AC3E}">
        <p14:creationId xmlns:p14="http://schemas.microsoft.com/office/powerpoint/2010/main" val="6487407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just" fontAlgn="base">
              <a:lnSpc>
                <a:spcPct val="110000"/>
              </a:lnSpc>
              <a:buNone/>
            </a:pPr>
            <a:r>
              <a:rPr lang="en-US" dirty="0" smtClean="0"/>
              <a:t>  </a:t>
            </a:r>
            <a:r>
              <a:rPr lang="en-US" b="1" dirty="0" smtClean="0">
                <a:latin typeface="Times New Roman" panose="02020603050405020304" pitchFamily="18" charset="0"/>
                <a:cs typeface="Times New Roman" panose="02020603050405020304" pitchFamily="18" charset="0"/>
              </a:rPr>
              <a:t>The Pomodoro Technique</a:t>
            </a:r>
          </a:p>
          <a:p>
            <a:pPr algn="just" fontAlgn="base">
              <a:lnSpc>
                <a:spcPct val="110000"/>
              </a:lnSpc>
            </a:pPr>
            <a:r>
              <a:rPr lang="en-US" dirty="0" smtClean="0">
                <a:latin typeface="Times New Roman" panose="02020603050405020304" pitchFamily="18" charset="0"/>
                <a:cs typeface="Times New Roman" panose="02020603050405020304" pitchFamily="18" charset="0"/>
              </a:rPr>
              <a:t>Developed by consultant Francesco </a:t>
            </a:r>
            <a:r>
              <a:rPr lang="en-US" dirty="0" err="1" smtClean="0">
                <a:latin typeface="Times New Roman" panose="02020603050405020304" pitchFamily="18" charset="0"/>
                <a:cs typeface="Times New Roman" panose="02020603050405020304" pitchFamily="18" charset="0"/>
              </a:rPr>
              <a:t>Cirillo</a:t>
            </a:r>
            <a:r>
              <a:rPr lang="en-US" dirty="0" smtClean="0">
                <a:latin typeface="Times New Roman" panose="02020603050405020304" pitchFamily="18" charset="0"/>
                <a:cs typeface="Times New Roman" panose="02020603050405020304" pitchFamily="18" charset="0"/>
              </a:rPr>
              <a:t>, the </a:t>
            </a:r>
            <a:r>
              <a:rPr lang="en-US" dirty="0" smtClean="0">
                <a:latin typeface="Times New Roman" panose="02020603050405020304" pitchFamily="18" charset="0"/>
                <a:cs typeface="Times New Roman" panose="02020603050405020304" pitchFamily="18" charset="0"/>
                <a:hlinkClick r:id="rId3"/>
              </a:rPr>
              <a:t>Pomodoro Technique</a:t>
            </a:r>
            <a:r>
              <a:rPr lang="en-US" dirty="0" smtClean="0">
                <a:latin typeface="Times New Roman" panose="02020603050405020304" pitchFamily="18" charset="0"/>
                <a:cs typeface="Times New Roman" panose="02020603050405020304" pitchFamily="18" charset="0"/>
              </a:rPr>
              <a:t> is a time management tool that breaks work into 25-minute sessions to help you stay focused and get more done.</a:t>
            </a:r>
          </a:p>
          <a:p>
            <a:pPr algn="just" fontAlgn="base">
              <a:lnSpc>
                <a:spcPct val="110000"/>
              </a:lnSpc>
            </a:pPr>
            <a:endParaRPr lang="en-US" dirty="0" smtClean="0">
              <a:latin typeface="Times New Roman" panose="02020603050405020304" pitchFamily="18" charset="0"/>
              <a:cs typeface="Times New Roman" panose="02020603050405020304" pitchFamily="18" charset="0"/>
            </a:endParaRPr>
          </a:p>
          <a:p>
            <a:pPr marL="0" indent="0">
              <a:buNone/>
            </a:pPr>
            <a:r>
              <a:rPr lang="en-US" b="1" dirty="0" smtClean="0"/>
              <a:t>How Pomodoro works</a:t>
            </a:r>
          </a:p>
          <a:p>
            <a:r>
              <a:rPr lang="en-US" dirty="0" smtClean="0"/>
              <a:t>Set your timer for 25 minutes.</a:t>
            </a:r>
          </a:p>
          <a:p>
            <a:r>
              <a:rPr lang="en-US" dirty="0" smtClean="0"/>
              <a:t>Focus on your work during these 25 minutes.</a:t>
            </a:r>
          </a:p>
          <a:p>
            <a:r>
              <a:rPr lang="en-US" dirty="0" smtClean="0"/>
              <a:t>Stop as soon as the alarm goes off.</a:t>
            </a:r>
          </a:p>
          <a:p>
            <a:r>
              <a:rPr lang="en-US" dirty="0" smtClean="0"/>
              <a:t>Take a 5-minute break.</a:t>
            </a:r>
          </a:p>
          <a:p>
            <a:r>
              <a:rPr lang="en-US" dirty="0" smtClean="0"/>
              <a:t>Resume work for another 25 minutes after the break.</a:t>
            </a:r>
          </a:p>
          <a:p>
            <a:r>
              <a:rPr lang="en-US" dirty="0" smtClean="0"/>
              <a:t>After four 25/5 minute cycles, take a 20-minute break.</a:t>
            </a:r>
          </a:p>
          <a:p>
            <a:r>
              <a:rPr lang="en-US" dirty="0" smtClean="0"/>
              <a:t>Repeat the process until finished with task or project.</a:t>
            </a:r>
          </a:p>
          <a:p>
            <a:pPr marL="0" indent="0" algn="just">
              <a:lnSpc>
                <a:spcPct val="110000"/>
              </a:lnSpc>
              <a:buNone/>
            </a:pPr>
            <a:endParaRPr lang="en-IN" dirty="0" smtClean="0">
              <a:latin typeface="Times New Roman" panose="02020603050405020304" pitchFamily="18" charset="0"/>
              <a:cs typeface="Times New Roman" panose="02020603050405020304" pitchFamily="18" charset="0"/>
            </a:endParaRPr>
          </a:p>
          <a:p>
            <a:endParaRPr lang="en-US" dirty="0" smtClean="0"/>
          </a:p>
        </p:txBody>
      </p:sp>
      <p:sp>
        <p:nvSpPr>
          <p:cNvPr id="4" name="Slide Number Placeholder 3"/>
          <p:cNvSpPr>
            <a:spLocks noGrp="1"/>
          </p:cNvSpPr>
          <p:nvPr>
            <p:ph type="sldNum" sz="quarter" idx="10"/>
          </p:nvPr>
        </p:nvSpPr>
        <p:spPr/>
        <p:txBody>
          <a:bodyPr/>
          <a:lstStyle/>
          <a:p>
            <a:fld id="{FE9A6583-990B-4707-82AF-703527F7BB40}" type="slidenum">
              <a:rPr lang="en-IN" smtClean="0"/>
              <a:t>13</a:t>
            </a:fld>
            <a:endParaRPr lang="en-IN"/>
          </a:p>
        </p:txBody>
      </p:sp>
    </p:spTree>
    <p:extLst>
      <p:ext uri="{BB962C8B-B14F-4D97-AF65-F5344CB8AC3E}">
        <p14:creationId xmlns:p14="http://schemas.microsoft.com/office/powerpoint/2010/main" val="30344462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just" defTabSz="914400" rtl="0" eaLnBrk="1" fontAlgn="auto" latinLnBrk="0" hangingPunct="1">
              <a:lnSpc>
                <a:spcPct val="100000"/>
              </a:lnSpc>
              <a:spcBef>
                <a:spcPts val="0"/>
              </a:spcBef>
              <a:spcAft>
                <a:spcPts val="0"/>
              </a:spcAft>
              <a:buClrTx/>
              <a:buSzTx/>
              <a:buFontTx/>
              <a:buNone/>
              <a:tabLst/>
              <a:defRPr/>
            </a:pPr>
            <a:r>
              <a:rPr lang="en-US" b="1" dirty="0" smtClean="0">
                <a:latin typeface="Times New Roman" panose="02020603050405020304" pitchFamily="18" charset="0"/>
                <a:cs typeface="Times New Roman" panose="02020603050405020304" pitchFamily="18" charset="0"/>
              </a:rPr>
              <a:t>Getting Things Done</a:t>
            </a:r>
          </a:p>
          <a:p>
            <a:pPr algn="just"/>
            <a:endParaRPr lang="en-US" dirty="0" smtClean="0">
              <a:latin typeface="Times New Roman" panose="02020603050405020304" pitchFamily="18" charset="0"/>
              <a:cs typeface="Times New Roman" panose="02020603050405020304" pitchFamily="18" charset="0"/>
            </a:endParaRPr>
          </a:p>
          <a:p>
            <a:pPr algn="just"/>
            <a:r>
              <a:rPr lang="en-US" dirty="0" smtClean="0">
                <a:latin typeface="Times New Roman" panose="02020603050405020304" pitchFamily="18" charset="0"/>
                <a:cs typeface="Times New Roman" panose="02020603050405020304" pitchFamily="18" charset="0"/>
              </a:rPr>
              <a:t>The first step is to </a:t>
            </a:r>
            <a:r>
              <a:rPr lang="en-US" b="1" dirty="0" smtClean="0">
                <a:latin typeface="Times New Roman" panose="02020603050405020304" pitchFamily="18" charset="0"/>
                <a:cs typeface="Times New Roman" panose="02020603050405020304" pitchFamily="18" charset="0"/>
              </a:rPr>
              <a:t>Capture</a:t>
            </a:r>
            <a:r>
              <a:rPr lang="en-US" dirty="0" smtClean="0">
                <a:latin typeface="Times New Roman" panose="02020603050405020304" pitchFamily="18" charset="0"/>
                <a:cs typeface="Times New Roman" panose="02020603050405020304" pitchFamily="18" charset="0"/>
              </a:rPr>
              <a:t>: Jot down every task that comes to your mind.</a:t>
            </a:r>
          </a:p>
          <a:p>
            <a:pPr algn="just"/>
            <a:r>
              <a:rPr lang="en-US" dirty="0" smtClean="0">
                <a:latin typeface="Times New Roman" panose="02020603050405020304" pitchFamily="18" charset="0"/>
                <a:cs typeface="Times New Roman" panose="02020603050405020304" pitchFamily="18" charset="0"/>
              </a:rPr>
              <a:t>The second step is to </a:t>
            </a:r>
            <a:r>
              <a:rPr lang="en-US" b="1" dirty="0" smtClean="0">
                <a:latin typeface="Times New Roman" panose="02020603050405020304" pitchFamily="18" charset="0"/>
                <a:cs typeface="Times New Roman" panose="02020603050405020304" pitchFamily="18" charset="0"/>
              </a:rPr>
              <a:t>Clarify</a:t>
            </a:r>
            <a:r>
              <a:rPr lang="en-US" dirty="0" smtClean="0">
                <a:latin typeface="Times New Roman" panose="02020603050405020304" pitchFamily="18" charset="0"/>
                <a:cs typeface="Times New Roman" panose="02020603050405020304" pitchFamily="18" charset="0"/>
              </a:rPr>
              <a:t>: Determine whether a task is actionable and has concrete steps that can be laid out and followed.</a:t>
            </a:r>
          </a:p>
          <a:p>
            <a:pPr algn="just"/>
            <a:r>
              <a:rPr lang="en-US" dirty="0" smtClean="0">
                <a:latin typeface="Times New Roman" panose="02020603050405020304" pitchFamily="18" charset="0"/>
                <a:cs typeface="Times New Roman" panose="02020603050405020304" pitchFamily="18" charset="0"/>
              </a:rPr>
              <a:t>The third step is to </a:t>
            </a:r>
            <a:r>
              <a:rPr lang="en-US" b="1" dirty="0" smtClean="0">
                <a:latin typeface="Times New Roman" panose="02020603050405020304" pitchFamily="18" charset="0"/>
                <a:cs typeface="Times New Roman" panose="02020603050405020304" pitchFamily="18" charset="0"/>
              </a:rPr>
              <a:t>Organize</a:t>
            </a:r>
            <a:r>
              <a:rPr lang="en-US" dirty="0" smtClean="0">
                <a:latin typeface="Times New Roman" panose="02020603050405020304" pitchFamily="18" charset="0"/>
                <a:cs typeface="Times New Roman" panose="02020603050405020304" pitchFamily="18" charset="0"/>
              </a:rPr>
              <a:t>: You need to file the tasks under different labels with context such as Office, Request from Manager, </a:t>
            </a:r>
            <a:r>
              <a:rPr lang="en-US" dirty="0" err="1" smtClean="0">
                <a:latin typeface="Times New Roman" panose="02020603050405020304" pitchFamily="18" charset="0"/>
                <a:cs typeface="Times New Roman" panose="02020603050405020304" pitchFamily="18" charset="0"/>
              </a:rPr>
              <a:t>etc</a:t>
            </a:r>
            <a:endParaRPr lang="en-US" dirty="0" smtClean="0">
              <a:latin typeface="Times New Roman" panose="02020603050405020304" pitchFamily="18" charset="0"/>
              <a:cs typeface="Times New Roman" panose="02020603050405020304" pitchFamily="18" charset="0"/>
            </a:endParaRPr>
          </a:p>
          <a:p>
            <a:pPr algn="just"/>
            <a:r>
              <a:rPr lang="en-US" dirty="0" smtClean="0">
                <a:latin typeface="Times New Roman" panose="02020603050405020304" pitchFamily="18" charset="0"/>
                <a:cs typeface="Times New Roman" panose="02020603050405020304" pitchFamily="18" charset="0"/>
              </a:rPr>
              <a:t>The fourth step is to </a:t>
            </a:r>
            <a:r>
              <a:rPr lang="en-US" b="1" dirty="0" smtClean="0">
                <a:latin typeface="Times New Roman" panose="02020603050405020304" pitchFamily="18" charset="0"/>
                <a:cs typeface="Times New Roman" panose="02020603050405020304" pitchFamily="18" charset="0"/>
              </a:rPr>
              <a:t>Reflect</a:t>
            </a:r>
            <a:r>
              <a:rPr lang="en-US" dirty="0" smtClean="0">
                <a:latin typeface="Times New Roman" panose="02020603050405020304" pitchFamily="18" charset="0"/>
                <a:cs typeface="Times New Roman" panose="02020603050405020304" pitchFamily="18" charset="0"/>
              </a:rPr>
              <a:t>: You need to review the tasks from time to time. This means to determine what is next step for the task?</a:t>
            </a:r>
          </a:p>
          <a:p>
            <a:pPr algn="just"/>
            <a:r>
              <a:rPr lang="en-US" dirty="0" smtClean="0">
                <a:latin typeface="Times New Roman" panose="02020603050405020304" pitchFamily="18" charset="0"/>
                <a:cs typeface="Times New Roman" panose="02020603050405020304" pitchFamily="18" charset="0"/>
              </a:rPr>
              <a:t>The last step is to </a:t>
            </a:r>
            <a:r>
              <a:rPr lang="en-US" b="1" dirty="0" smtClean="0">
                <a:latin typeface="Times New Roman" panose="02020603050405020304" pitchFamily="18" charset="0"/>
                <a:cs typeface="Times New Roman" panose="02020603050405020304" pitchFamily="18" charset="0"/>
              </a:rPr>
              <a:t>Engage</a:t>
            </a:r>
            <a:r>
              <a:rPr lang="en-US" dirty="0" smtClean="0">
                <a:latin typeface="Times New Roman" panose="02020603050405020304" pitchFamily="18" charset="0"/>
                <a:cs typeface="Times New Roman" panose="02020603050405020304" pitchFamily="18" charset="0"/>
              </a:rPr>
              <a:t>: Once all tasks are listed, identified as actionable, proper filing and task has been reviewed. Now simply start working on them.</a:t>
            </a:r>
          </a:p>
          <a:p>
            <a:endParaRPr lang="en-IN" dirty="0"/>
          </a:p>
        </p:txBody>
      </p:sp>
      <p:sp>
        <p:nvSpPr>
          <p:cNvPr id="4" name="Slide Number Placeholder 3"/>
          <p:cNvSpPr>
            <a:spLocks noGrp="1"/>
          </p:cNvSpPr>
          <p:nvPr>
            <p:ph type="sldNum" sz="quarter" idx="10"/>
          </p:nvPr>
        </p:nvSpPr>
        <p:spPr/>
        <p:txBody>
          <a:bodyPr/>
          <a:lstStyle/>
          <a:p>
            <a:fld id="{FE9A6583-990B-4707-82AF-703527F7BB40}" type="slidenum">
              <a:rPr lang="en-IN" smtClean="0"/>
              <a:t>14</a:t>
            </a:fld>
            <a:endParaRPr lang="en-IN"/>
          </a:p>
        </p:txBody>
      </p:sp>
    </p:spTree>
    <p:extLst>
      <p:ext uri="{BB962C8B-B14F-4D97-AF65-F5344CB8AC3E}">
        <p14:creationId xmlns:p14="http://schemas.microsoft.com/office/powerpoint/2010/main" val="352237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latin typeface="Times New Roman" panose="02020603050405020304" pitchFamily="18" charset="0"/>
                <a:cs typeface="Times New Roman" panose="02020603050405020304" pitchFamily="18" charset="0"/>
              </a:rPr>
              <a:t>The </a:t>
            </a:r>
            <a:r>
              <a:rPr lang="en-US" dirty="0" err="1" smtClean="0">
                <a:latin typeface="Times New Roman" panose="02020603050405020304" pitchFamily="18" charset="0"/>
                <a:cs typeface="Times New Roman" panose="02020603050405020304" pitchFamily="18" charset="0"/>
              </a:rPr>
              <a:t>MoSCoW</a:t>
            </a:r>
            <a:r>
              <a:rPr lang="en-US" dirty="0" smtClean="0">
                <a:latin typeface="Times New Roman" panose="02020603050405020304" pitchFamily="18" charset="0"/>
                <a:cs typeface="Times New Roman" panose="02020603050405020304" pitchFamily="18" charset="0"/>
              </a:rPr>
              <a:t> method categorizes tasks into “Must-haves,” “Should-haves,” “Could-haves,” and “Won’t-haves” to prioritize requirements and manage project scope effectively.</a:t>
            </a:r>
          </a:p>
          <a:p>
            <a:endParaRPr lang="en-IN" dirty="0"/>
          </a:p>
        </p:txBody>
      </p:sp>
      <p:sp>
        <p:nvSpPr>
          <p:cNvPr id="4" name="Slide Number Placeholder 3"/>
          <p:cNvSpPr>
            <a:spLocks noGrp="1"/>
          </p:cNvSpPr>
          <p:nvPr>
            <p:ph type="sldNum" sz="quarter" idx="10"/>
          </p:nvPr>
        </p:nvSpPr>
        <p:spPr/>
        <p:txBody>
          <a:bodyPr/>
          <a:lstStyle/>
          <a:p>
            <a:fld id="{FE9A6583-990B-4707-82AF-703527F7BB40}" type="slidenum">
              <a:rPr lang="en-IN" smtClean="0"/>
              <a:t>15</a:t>
            </a:fld>
            <a:endParaRPr lang="en-IN"/>
          </a:p>
        </p:txBody>
      </p:sp>
    </p:spTree>
    <p:extLst>
      <p:ext uri="{BB962C8B-B14F-4D97-AF65-F5344CB8AC3E}">
        <p14:creationId xmlns:p14="http://schemas.microsoft.com/office/powerpoint/2010/main" val="30402625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just">
              <a:lnSpc>
                <a:spcPct val="110000"/>
              </a:lnSpc>
              <a:buNone/>
            </a:pPr>
            <a:r>
              <a:rPr lang="en-US" sz="3200" dirty="0" smtClean="0">
                <a:latin typeface="Times New Roman" panose="02020603050405020304" pitchFamily="18" charset="0"/>
                <a:cs typeface="Times New Roman" panose="02020603050405020304" pitchFamily="18" charset="0"/>
              </a:rPr>
              <a:t>Developed by German economist </a:t>
            </a:r>
            <a:r>
              <a:rPr lang="en-US" sz="3200" dirty="0" err="1" smtClean="0">
                <a:latin typeface="Times New Roman" panose="02020603050405020304" pitchFamily="18" charset="0"/>
                <a:cs typeface="Times New Roman" panose="02020603050405020304" pitchFamily="18" charset="0"/>
              </a:rPr>
              <a:t>Lothar</a:t>
            </a:r>
            <a:r>
              <a:rPr lang="en-US" sz="3200" dirty="0" smtClean="0">
                <a:latin typeface="Times New Roman" panose="02020603050405020304" pitchFamily="18" charset="0"/>
                <a:cs typeface="Times New Roman" panose="02020603050405020304" pitchFamily="18" charset="0"/>
              </a:rPr>
              <a:t> J. </a:t>
            </a:r>
            <a:r>
              <a:rPr lang="en-US" sz="3200" dirty="0" err="1" smtClean="0">
                <a:latin typeface="Times New Roman" panose="02020603050405020304" pitchFamily="18" charset="0"/>
                <a:cs typeface="Times New Roman" panose="02020603050405020304" pitchFamily="18" charset="0"/>
              </a:rPr>
              <a:t>Seiwert</a:t>
            </a:r>
            <a:r>
              <a:rPr lang="en-US" sz="3200" dirty="0" smtClean="0">
                <a:latin typeface="Times New Roman" panose="02020603050405020304" pitchFamily="18" charset="0"/>
                <a:cs typeface="Times New Roman" panose="02020603050405020304" pitchFamily="18" charset="0"/>
              </a:rPr>
              <a:t>, the ALPEN method’s name is an acronym for German words, but here’s how it works:</a:t>
            </a:r>
          </a:p>
          <a:p>
            <a:pPr marL="0" indent="0" algn="just">
              <a:lnSpc>
                <a:spcPct val="110000"/>
              </a:lnSpc>
              <a:buNone/>
            </a:pPr>
            <a:r>
              <a:rPr lang="en-US" sz="3200" dirty="0" smtClean="0">
                <a:latin typeface="Times New Roman" panose="02020603050405020304" pitchFamily="18" charset="0"/>
                <a:cs typeface="Times New Roman" panose="02020603050405020304" pitchFamily="18" charset="0"/>
              </a:rPr>
              <a:t>Step 1: Create a to-do list before you begin the day</a:t>
            </a:r>
          </a:p>
          <a:p>
            <a:pPr marL="0" indent="0" algn="just">
              <a:lnSpc>
                <a:spcPct val="110000"/>
              </a:lnSpc>
              <a:buNone/>
            </a:pPr>
            <a:r>
              <a:rPr lang="en-US" sz="3200" dirty="0" smtClean="0">
                <a:latin typeface="Times New Roman" panose="02020603050405020304" pitchFamily="18" charset="0"/>
                <a:cs typeface="Times New Roman" panose="02020603050405020304" pitchFamily="18" charset="0"/>
              </a:rPr>
              <a:t>Step 2	: Estimate how long each item will take you</a:t>
            </a:r>
          </a:p>
          <a:p>
            <a:pPr marL="0" indent="0" algn="just">
              <a:lnSpc>
                <a:spcPct val="110000"/>
              </a:lnSpc>
              <a:buNone/>
            </a:pPr>
            <a:r>
              <a:rPr lang="en-US" sz="3200" dirty="0" smtClean="0">
                <a:latin typeface="Times New Roman" panose="02020603050405020304" pitchFamily="18" charset="0"/>
                <a:cs typeface="Times New Roman" panose="02020603050405020304" pitchFamily="18" charset="0"/>
              </a:rPr>
              <a:t>Step 3	: Allow 40% as “buffer time” – Things such as breaks &amp; little tasks</a:t>
            </a:r>
          </a:p>
          <a:p>
            <a:pPr marL="0" indent="0" algn="just">
              <a:lnSpc>
                <a:spcPct val="110000"/>
              </a:lnSpc>
              <a:buNone/>
            </a:pPr>
            <a:r>
              <a:rPr lang="en-US" sz="3200" dirty="0" smtClean="0">
                <a:latin typeface="Times New Roman" panose="02020603050405020304" pitchFamily="18" charset="0"/>
                <a:cs typeface="Times New Roman" panose="02020603050405020304" pitchFamily="18" charset="0"/>
              </a:rPr>
              <a:t>Step 4	: Prioritize each task and delegate where you can</a:t>
            </a:r>
          </a:p>
          <a:p>
            <a:pPr marL="0" indent="0" algn="just">
              <a:lnSpc>
                <a:spcPct val="110000"/>
              </a:lnSpc>
              <a:buNone/>
            </a:pPr>
            <a:r>
              <a:rPr lang="en-US" sz="3200" dirty="0" smtClean="0">
                <a:latin typeface="Times New Roman" panose="02020603050405020304" pitchFamily="18" charset="0"/>
                <a:cs typeface="Times New Roman" panose="02020603050405020304" pitchFamily="18" charset="0"/>
              </a:rPr>
              <a:t>Step 5	: Take notes during the day &amp; check off items as they’re completed.</a:t>
            </a:r>
          </a:p>
          <a:p>
            <a:pPr marL="0" indent="0" algn="just">
              <a:lnSpc>
                <a:spcPct val="110000"/>
              </a:lnSpc>
              <a:buNone/>
            </a:pPr>
            <a:r>
              <a:rPr lang="en-US" sz="3200" dirty="0" smtClean="0">
                <a:latin typeface="Times New Roman" panose="02020603050405020304" pitchFamily="18" charset="0"/>
                <a:cs typeface="Times New Roman" panose="02020603050405020304" pitchFamily="18" charset="0"/>
              </a:rPr>
              <a:t>Move any uncompleted items to the next day</a:t>
            </a:r>
            <a:endParaRPr lang="en-IN" sz="3200" dirty="0" smtClean="0">
              <a:latin typeface="Times New Roman" panose="02020603050405020304" pitchFamily="18" charset="0"/>
              <a:cs typeface="Times New Roman" panose="02020603050405020304" pitchFamily="18" charset="0"/>
            </a:endParaRPr>
          </a:p>
          <a:p>
            <a:endParaRPr lang="en-IN" sz="320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FE9A6583-990B-4707-82AF-703527F7BB40}" type="slidenum">
              <a:rPr lang="en-IN" smtClean="0"/>
              <a:t>16</a:t>
            </a:fld>
            <a:endParaRPr lang="en-IN"/>
          </a:p>
        </p:txBody>
      </p:sp>
    </p:spTree>
    <p:extLst>
      <p:ext uri="{BB962C8B-B14F-4D97-AF65-F5344CB8AC3E}">
        <p14:creationId xmlns:p14="http://schemas.microsoft.com/office/powerpoint/2010/main" val="7763219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FE9A6583-990B-4707-82AF-703527F7BB40}" type="slidenum">
              <a:rPr lang="en-IN" smtClean="0"/>
              <a:t>17</a:t>
            </a:fld>
            <a:endParaRPr lang="en-IN"/>
          </a:p>
        </p:txBody>
      </p:sp>
    </p:spTree>
    <p:extLst>
      <p:ext uri="{BB962C8B-B14F-4D97-AF65-F5344CB8AC3E}">
        <p14:creationId xmlns:p14="http://schemas.microsoft.com/office/powerpoint/2010/main" val="7424960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p>
            <a:fld id="{869DB85C-688A-4D24-8636-DE7C240A1FFA}" type="datetimeFigureOut">
              <a:rPr lang="en-IN" smtClean="0"/>
              <a:t>11-10-2024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38F6701-D1F9-401F-8A2E-E4EAF26953D0}" type="slidenum">
              <a:rPr lang="en-IN" smtClean="0"/>
              <a:t>‹#›</a:t>
            </a:fld>
            <a:endParaRPr lang="en-IN"/>
          </a:p>
        </p:txBody>
      </p:sp>
    </p:spTree>
    <p:extLst>
      <p:ext uri="{BB962C8B-B14F-4D97-AF65-F5344CB8AC3E}">
        <p14:creationId xmlns:p14="http://schemas.microsoft.com/office/powerpoint/2010/main" val="27810085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869DB85C-688A-4D24-8636-DE7C240A1FFA}" type="datetimeFigureOut">
              <a:rPr lang="en-IN" smtClean="0"/>
              <a:t>11-10-2024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38F6701-D1F9-401F-8A2E-E4EAF26953D0}" type="slidenum">
              <a:rPr lang="en-IN" smtClean="0"/>
              <a:t>‹#›</a:t>
            </a:fld>
            <a:endParaRPr lang="en-IN"/>
          </a:p>
        </p:txBody>
      </p:sp>
    </p:spTree>
    <p:extLst>
      <p:ext uri="{BB962C8B-B14F-4D97-AF65-F5344CB8AC3E}">
        <p14:creationId xmlns:p14="http://schemas.microsoft.com/office/powerpoint/2010/main" val="41444099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869DB85C-688A-4D24-8636-DE7C240A1FFA}" type="datetimeFigureOut">
              <a:rPr lang="en-IN" smtClean="0"/>
              <a:t>11-10-2024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38F6701-D1F9-401F-8A2E-E4EAF26953D0}" type="slidenum">
              <a:rPr lang="en-IN" smtClean="0"/>
              <a:t>‹#›</a:t>
            </a:fld>
            <a:endParaRPr lang="en-IN"/>
          </a:p>
        </p:txBody>
      </p:sp>
    </p:spTree>
    <p:extLst>
      <p:ext uri="{BB962C8B-B14F-4D97-AF65-F5344CB8AC3E}">
        <p14:creationId xmlns:p14="http://schemas.microsoft.com/office/powerpoint/2010/main" val="6362499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869DB85C-688A-4D24-8636-DE7C240A1FFA}" type="datetimeFigureOut">
              <a:rPr lang="en-IN" smtClean="0"/>
              <a:t>11-10-2024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38F6701-D1F9-401F-8A2E-E4EAF26953D0}" type="slidenum">
              <a:rPr lang="en-IN" smtClean="0"/>
              <a:t>‹#›</a:t>
            </a:fld>
            <a:endParaRPr lang="en-IN"/>
          </a:p>
        </p:txBody>
      </p:sp>
    </p:spTree>
    <p:extLst>
      <p:ext uri="{BB962C8B-B14F-4D97-AF65-F5344CB8AC3E}">
        <p14:creationId xmlns:p14="http://schemas.microsoft.com/office/powerpoint/2010/main" val="40285636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869DB85C-688A-4D24-8636-DE7C240A1FFA}" type="datetimeFigureOut">
              <a:rPr lang="en-IN" smtClean="0"/>
              <a:t>11-10-2024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38F6701-D1F9-401F-8A2E-E4EAF26953D0}" type="slidenum">
              <a:rPr lang="en-IN" smtClean="0"/>
              <a:t>‹#›</a:t>
            </a:fld>
            <a:endParaRPr lang="en-IN"/>
          </a:p>
        </p:txBody>
      </p:sp>
    </p:spTree>
    <p:extLst>
      <p:ext uri="{BB962C8B-B14F-4D97-AF65-F5344CB8AC3E}">
        <p14:creationId xmlns:p14="http://schemas.microsoft.com/office/powerpoint/2010/main" val="17400141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p:txBody>
          <a:bodyPr/>
          <a:lstStyle/>
          <a:p>
            <a:fld id="{869DB85C-688A-4D24-8636-DE7C240A1FFA}" type="datetimeFigureOut">
              <a:rPr lang="en-IN" smtClean="0"/>
              <a:t>11-10-2024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38F6701-D1F9-401F-8A2E-E4EAF26953D0}" type="slidenum">
              <a:rPr lang="en-IN" smtClean="0"/>
              <a:t>‹#›</a:t>
            </a:fld>
            <a:endParaRPr lang="en-IN"/>
          </a:p>
        </p:txBody>
      </p:sp>
    </p:spTree>
    <p:extLst>
      <p:ext uri="{BB962C8B-B14F-4D97-AF65-F5344CB8AC3E}">
        <p14:creationId xmlns:p14="http://schemas.microsoft.com/office/powerpoint/2010/main" val="26130088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p:txBody>
          <a:bodyPr/>
          <a:lstStyle/>
          <a:p>
            <a:fld id="{869DB85C-688A-4D24-8636-DE7C240A1FFA}" type="datetimeFigureOut">
              <a:rPr lang="en-IN" smtClean="0"/>
              <a:t>11-10-2024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638F6701-D1F9-401F-8A2E-E4EAF26953D0}" type="slidenum">
              <a:rPr lang="en-IN" smtClean="0"/>
              <a:t>‹#›</a:t>
            </a:fld>
            <a:endParaRPr lang="en-IN"/>
          </a:p>
        </p:txBody>
      </p:sp>
    </p:spTree>
    <p:extLst>
      <p:ext uri="{BB962C8B-B14F-4D97-AF65-F5344CB8AC3E}">
        <p14:creationId xmlns:p14="http://schemas.microsoft.com/office/powerpoint/2010/main" val="20026841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p>
            <a:fld id="{869DB85C-688A-4D24-8636-DE7C240A1FFA}" type="datetimeFigureOut">
              <a:rPr lang="en-IN" smtClean="0"/>
              <a:t>11-10-2024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638F6701-D1F9-401F-8A2E-E4EAF26953D0}" type="slidenum">
              <a:rPr lang="en-IN" smtClean="0"/>
              <a:t>‹#›</a:t>
            </a:fld>
            <a:endParaRPr lang="en-IN"/>
          </a:p>
        </p:txBody>
      </p:sp>
    </p:spTree>
    <p:extLst>
      <p:ext uri="{BB962C8B-B14F-4D97-AF65-F5344CB8AC3E}">
        <p14:creationId xmlns:p14="http://schemas.microsoft.com/office/powerpoint/2010/main" val="10579879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69DB85C-688A-4D24-8636-DE7C240A1FFA}" type="datetimeFigureOut">
              <a:rPr lang="en-IN" smtClean="0"/>
              <a:t>11-10-2024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638F6701-D1F9-401F-8A2E-E4EAF26953D0}" type="slidenum">
              <a:rPr lang="en-IN" smtClean="0"/>
              <a:t>‹#›</a:t>
            </a:fld>
            <a:endParaRPr lang="en-IN"/>
          </a:p>
        </p:txBody>
      </p:sp>
    </p:spTree>
    <p:extLst>
      <p:ext uri="{BB962C8B-B14F-4D97-AF65-F5344CB8AC3E}">
        <p14:creationId xmlns:p14="http://schemas.microsoft.com/office/powerpoint/2010/main" val="34375403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869DB85C-688A-4D24-8636-DE7C240A1FFA}" type="datetimeFigureOut">
              <a:rPr lang="en-IN" smtClean="0"/>
              <a:t>11-10-2024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38F6701-D1F9-401F-8A2E-E4EAF26953D0}" type="slidenum">
              <a:rPr lang="en-IN" smtClean="0"/>
              <a:t>‹#›</a:t>
            </a:fld>
            <a:endParaRPr lang="en-IN"/>
          </a:p>
        </p:txBody>
      </p:sp>
    </p:spTree>
    <p:extLst>
      <p:ext uri="{BB962C8B-B14F-4D97-AF65-F5344CB8AC3E}">
        <p14:creationId xmlns:p14="http://schemas.microsoft.com/office/powerpoint/2010/main" val="18089139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869DB85C-688A-4D24-8636-DE7C240A1FFA}" type="datetimeFigureOut">
              <a:rPr lang="en-IN" smtClean="0"/>
              <a:t>11-10-2024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38F6701-D1F9-401F-8A2E-E4EAF26953D0}" type="slidenum">
              <a:rPr lang="en-IN" smtClean="0"/>
              <a:t>‹#›</a:t>
            </a:fld>
            <a:endParaRPr lang="en-IN"/>
          </a:p>
        </p:txBody>
      </p:sp>
    </p:spTree>
    <p:extLst>
      <p:ext uri="{BB962C8B-B14F-4D97-AF65-F5344CB8AC3E}">
        <p14:creationId xmlns:p14="http://schemas.microsoft.com/office/powerpoint/2010/main" val="18052911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69DB85C-688A-4D24-8636-DE7C240A1FFA}" type="datetimeFigureOut">
              <a:rPr lang="en-IN" smtClean="0"/>
              <a:t>11-10-2024</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8F6701-D1F9-401F-8A2E-E4EAF26953D0}" type="slidenum">
              <a:rPr lang="en-IN" smtClean="0"/>
              <a:t>‹#›</a:t>
            </a:fld>
            <a:endParaRPr lang="en-IN"/>
          </a:p>
        </p:txBody>
      </p:sp>
    </p:spTree>
    <p:extLst>
      <p:ext uri="{BB962C8B-B14F-4D97-AF65-F5344CB8AC3E}">
        <p14:creationId xmlns:p14="http://schemas.microsoft.com/office/powerpoint/2010/main" val="147745463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hubstaff.com/blog/time-management-techniques/#h-6-moscow-prioritization-method"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hyperlink" Target="https://clockify.me/blog/managing-time/how-to-say-no-at-work/"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hyperlink" Target="https://clockify.me/blog/productivity/workplace-distractions/" TargetMode="External"/><Relationship Id="rId5" Type="http://schemas.openxmlformats.org/officeDocument/2006/relationships/hyperlink" Target="https://clockify.me/blog/productivity/smart-goals/" TargetMode="External"/><Relationship Id="rId4" Type="http://schemas.openxmlformats.org/officeDocument/2006/relationships/hyperlink" Target="https://clockify.me/blog/productivity/improve-time-management-skills/"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hubstaff.com/blog/time-management-techniques/#h-6-moscow-prioritization-method" TargetMode="External"/><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F8247E0-BCFF-73A0-0843-94C6EAE171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65268" y="1567543"/>
            <a:ext cx="7027816" cy="3605348"/>
          </a:xfrm>
          <a:prstGeom prst="rect">
            <a:avLst/>
          </a:prstGeom>
        </p:spPr>
      </p:pic>
    </p:spTree>
    <p:extLst>
      <p:ext uri="{BB962C8B-B14F-4D97-AF65-F5344CB8AC3E}">
        <p14:creationId xmlns:p14="http://schemas.microsoft.com/office/powerpoint/2010/main" val="12514661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0" y="0"/>
            <a:ext cx="10515600" cy="745218"/>
          </a:xfrm>
        </p:spPr>
        <p:txBody>
          <a:bodyPr/>
          <a:lstStyle/>
          <a:p>
            <a:r>
              <a:rPr lang="en-US" dirty="0" smtClean="0"/>
              <a:t>EISENHOWER MATRIX</a:t>
            </a:r>
            <a:endParaRPr lang="en-IN"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 y="847794"/>
            <a:ext cx="11930742" cy="6010206"/>
          </a:xfrm>
        </p:spPr>
      </p:pic>
      <p:pic>
        <p:nvPicPr>
          <p:cNvPr id="5" name="Picture 4">
            <a:extLst>
              <a:ext uri="{FF2B5EF4-FFF2-40B4-BE49-F238E27FC236}">
                <a16:creationId xmlns:a16="http://schemas.microsoft.com/office/drawing/2014/main" id="{9F8247E0-BCFF-73A0-0843-94C6EAE171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63745" y="5453149"/>
            <a:ext cx="2528255" cy="1404850"/>
          </a:xfrm>
          <a:prstGeom prst="rect">
            <a:avLst/>
          </a:prstGeom>
        </p:spPr>
      </p:pic>
    </p:spTree>
    <p:extLst>
      <p:ext uri="{BB962C8B-B14F-4D97-AF65-F5344CB8AC3E}">
        <p14:creationId xmlns:p14="http://schemas.microsoft.com/office/powerpoint/2010/main" val="217347110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4746" y="82551"/>
            <a:ext cx="10515600" cy="777875"/>
          </a:xfrm>
        </p:spPr>
        <p:txBody>
          <a:bodyPr/>
          <a:lstStyle/>
          <a:p>
            <a:r>
              <a:rPr lang="en-US" b="1" dirty="0" smtClean="0"/>
              <a:t>ABC Method:</a:t>
            </a:r>
            <a:endParaRPr lang="en-IN" b="1" dirty="0"/>
          </a:p>
        </p:txBody>
      </p:sp>
      <p:pic>
        <p:nvPicPr>
          <p:cNvPr id="6" name="Content Placeholder 5"/>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0" y="1143000"/>
            <a:ext cx="12192000" cy="5432425"/>
          </a:xfrm>
        </p:spPr>
      </p:pic>
      <p:pic>
        <p:nvPicPr>
          <p:cNvPr id="5" name="Picture 4">
            <a:extLst>
              <a:ext uri="{FF2B5EF4-FFF2-40B4-BE49-F238E27FC236}">
                <a16:creationId xmlns:a16="http://schemas.microsoft.com/office/drawing/2014/main" id="{9F8247E0-BCFF-73A0-0843-94C6EAE1710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63745" y="5453149"/>
            <a:ext cx="2528255" cy="1404850"/>
          </a:xfrm>
          <a:prstGeom prst="rect">
            <a:avLst/>
          </a:prstGeom>
        </p:spPr>
      </p:pic>
    </p:spTree>
    <p:extLst>
      <p:ext uri="{BB962C8B-B14F-4D97-AF65-F5344CB8AC3E}">
        <p14:creationId xmlns:p14="http://schemas.microsoft.com/office/powerpoint/2010/main" val="30786241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F8247E0-BCFF-73A0-0843-94C6EAE171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65087" y="5604933"/>
            <a:ext cx="2626913" cy="1253066"/>
          </a:xfrm>
          <a:prstGeom prst="rect">
            <a:avLst/>
          </a:prstGeom>
        </p:spPr>
      </p:pic>
      <p:pic>
        <p:nvPicPr>
          <p:cNvPr id="6" name="Content Placeholder 5"/>
          <p:cNvPicPr>
            <a:picLocks noGrp="1" noChangeAspect="1"/>
          </p:cNvPicPr>
          <p:nvPr>
            <p:ph idx="1"/>
          </p:nvPr>
        </p:nvPicPr>
        <p:blipFill>
          <a:blip r:embed="rId4"/>
          <a:stretch>
            <a:fillRect/>
          </a:stretch>
        </p:blipFill>
        <p:spPr>
          <a:xfrm>
            <a:off x="1" y="1163782"/>
            <a:ext cx="12192000" cy="5694217"/>
          </a:xfrm>
          <a:prstGeom prst="rect">
            <a:avLst/>
          </a:prstGeom>
        </p:spPr>
      </p:pic>
      <p:sp>
        <p:nvSpPr>
          <p:cNvPr id="2" name="Rectangle 1"/>
          <p:cNvSpPr/>
          <p:nvPr/>
        </p:nvSpPr>
        <p:spPr>
          <a:xfrm>
            <a:off x="673069" y="348757"/>
            <a:ext cx="5457567" cy="661207"/>
          </a:xfrm>
          <a:prstGeom prst="rect">
            <a:avLst/>
          </a:prstGeom>
        </p:spPr>
        <p:txBody>
          <a:bodyPr wrap="square">
            <a:spAutoFit/>
          </a:bodyPr>
          <a:lstStyle/>
          <a:p>
            <a:pPr algn="just" fontAlgn="base">
              <a:lnSpc>
                <a:spcPct val="150000"/>
              </a:lnSpc>
            </a:pPr>
            <a:r>
              <a:rPr lang="en-US" sz="2800" b="1" dirty="0">
                <a:latin typeface="Times New Roman" panose="02020603050405020304" pitchFamily="18" charset="0"/>
                <a:cs typeface="Times New Roman" panose="02020603050405020304" pitchFamily="18" charset="0"/>
              </a:rPr>
              <a:t>The Pareto Principle (80/20 Rule)</a:t>
            </a:r>
          </a:p>
        </p:txBody>
      </p:sp>
    </p:spTree>
    <p:extLst>
      <p:ext uri="{BB962C8B-B14F-4D97-AF65-F5344CB8AC3E}">
        <p14:creationId xmlns:p14="http://schemas.microsoft.com/office/powerpoint/2010/main" val="304371173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84111"/>
            <a:ext cx="12191999" cy="6942110"/>
          </a:xfrm>
        </p:spPr>
      </p:pic>
      <p:pic>
        <p:nvPicPr>
          <p:cNvPr id="4" name="Picture 3">
            <a:extLst>
              <a:ext uri="{FF2B5EF4-FFF2-40B4-BE49-F238E27FC236}">
                <a16:creationId xmlns:a16="http://schemas.microsoft.com/office/drawing/2014/main" id="{9F8247E0-BCFF-73A0-0843-94C6EAE1710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24389" y="5824025"/>
            <a:ext cx="2167611" cy="1033974"/>
          </a:xfrm>
          <a:prstGeom prst="rect">
            <a:avLst/>
          </a:prstGeom>
        </p:spPr>
      </p:pic>
    </p:spTree>
    <p:extLst>
      <p:ext uri="{BB962C8B-B14F-4D97-AF65-F5344CB8AC3E}">
        <p14:creationId xmlns:p14="http://schemas.microsoft.com/office/powerpoint/2010/main" val="28574196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512618"/>
            <a:ext cx="10515600" cy="5664345"/>
          </a:xfrm>
        </p:spPr>
        <p:txBody>
          <a:bodyPr>
            <a:normAutofit/>
          </a:bodyPr>
          <a:lstStyle/>
          <a:p>
            <a:pPr marL="0" indent="0" algn="just">
              <a:buNone/>
            </a:pPr>
            <a:r>
              <a:rPr lang="en-US" b="1" dirty="0">
                <a:latin typeface="Times New Roman" panose="02020603050405020304" pitchFamily="18" charset="0"/>
                <a:cs typeface="Times New Roman" panose="02020603050405020304" pitchFamily="18" charset="0"/>
              </a:rPr>
              <a:t>Getting Things </a:t>
            </a:r>
            <a:r>
              <a:rPr lang="en-US" b="1" dirty="0" smtClean="0">
                <a:latin typeface="Times New Roman" panose="02020603050405020304" pitchFamily="18" charset="0"/>
                <a:cs typeface="Times New Roman" panose="02020603050405020304" pitchFamily="18" charset="0"/>
              </a:rPr>
              <a:t>Done</a:t>
            </a:r>
          </a:p>
          <a:p>
            <a:pPr marL="0" indent="0" algn="just">
              <a:buNone/>
            </a:pPr>
            <a:r>
              <a:rPr lang="en-US" dirty="0">
                <a:latin typeface="Times New Roman" panose="02020603050405020304" pitchFamily="18" charset="0"/>
                <a:cs typeface="Times New Roman" panose="02020603050405020304" pitchFamily="18" charset="0"/>
              </a:rPr>
              <a:t>One of the time management techniques is a </a:t>
            </a:r>
            <a:r>
              <a:rPr lang="en-US" b="1" dirty="0">
                <a:latin typeface="Times New Roman" panose="02020603050405020304" pitchFamily="18" charset="0"/>
                <a:cs typeface="Times New Roman" panose="02020603050405020304" pitchFamily="18" charset="0"/>
              </a:rPr>
              <a:t>five-step method</a:t>
            </a:r>
            <a:r>
              <a:rPr lang="en-US" dirty="0">
                <a:latin typeface="Times New Roman" panose="02020603050405020304" pitchFamily="18" charset="0"/>
                <a:cs typeface="Times New Roman" panose="02020603050405020304" pitchFamily="18" charset="0"/>
              </a:rPr>
              <a:t> to convert tasks into straightforward </a:t>
            </a:r>
            <a:r>
              <a:rPr lang="en-US" b="1" dirty="0">
                <a:latin typeface="Times New Roman" panose="02020603050405020304" pitchFamily="18" charset="0"/>
                <a:cs typeface="Times New Roman" panose="02020603050405020304" pitchFamily="18" charset="0"/>
              </a:rPr>
              <a:t>‘To Do”</a:t>
            </a:r>
            <a:r>
              <a:rPr lang="en-US" dirty="0">
                <a:latin typeface="Times New Roman" panose="02020603050405020304" pitchFamily="18" charset="0"/>
                <a:cs typeface="Times New Roman" panose="02020603050405020304" pitchFamily="18" charset="0"/>
              </a:rPr>
              <a:t> list.</a:t>
            </a:r>
          </a:p>
          <a:p>
            <a:pPr algn="just"/>
            <a:r>
              <a:rPr lang="en-US" dirty="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Capture</a:t>
            </a:r>
          </a:p>
          <a:p>
            <a:pPr algn="just"/>
            <a:r>
              <a:rPr lang="en-US" dirty="0" smtClean="0">
                <a:latin typeface="Times New Roman" panose="02020603050405020304" pitchFamily="18" charset="0"/>
                <a:cs typeface="Times New Roman" panose="02020603050405020304" pitchFamily="18" charset="0"/>
              </a:rPr>
              <a:t>Clarify</a:t>
            </a:r>
          </a:p>
          <a:p>
            <a:pPr algn="just"/>
            <a:r>
              <a:rPr lang="en-US" dirty="0" smtClean="0">
                <a:latin typeface="Times New Roman" panose="02020603050405020304" pitchFamily="18" charset="0"/>
                <a:cs typeface="Times New Roman" panose="02020603050405020304" pitchFamily="18" charset="0"/>
              </a:rPr>
              <a:t>Organize</a:t>
            </a:r>
          </a:p>
          <a:p>
            <a:pPr algn="just"/>
            <a:r>
              <a:rPr lang="en-US" dirty="0" smtClean="0">
                <a:latin typeface="Times New Roman" panose="02020603050405020304" pitchFamily="18" charset="0"/>
                <a:cs typeface="Times New Roman" panose="02020603050405020304" pitchFamily="18" charset="0"/>
              </a:rPr>
              <a:t>Reflect</a:t>
            </a:r>
          </a:p>
          <a:p>
            <a:pPr algn="just"/>
            <a:r>
              <a:rPr lang="en-US" dirty="0">
                <a:latin typeface="Times New Roman" panose="02020603050405020304" pitchFamily="18" charset="0"/>
                <a:cs typeface="Times New Roman" panose="02020603050405020304" pitchFamily="18" charset="0"/>
              </a:rPr>
              <a:t>Engage</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728891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457200"/>
            <a:ext cx="10515600" cy="5719763"/>
          </a:xfrm>
        </p:spPr>
        <p:txBody>
          <a:bodyPr/>
          <a:lstStyle/>
          <a:p>
            <a:pPr marL="0" indent="0" algn="just">
              <a:buNone/>
            </a:pPr>
            <a:r>
              <a:rPr lang="en-US" b="1" dirty="0" err="1">
                <a:latin typeface="Times New Roman" panose="02020603050405020304" pitchFamily="18" charset="0"/>
                <a:cs typeface="Times New Roman" panose="02020603050405020304" pitchFamily="18" charset="0"/>
                <a:hlinkClick r:id="rId3"/>
              </a:rPr>
              <a:t>MoSCoW</a:t>
            </a:r>
            <a:r>
              <a:rPr lang="en-US" b="1" dirty="0">
                <a:latin typeface="Times New Roman" panose="02020603050405020304" pitchFamily="18" charset="0"/>
                <a:cs typeface="Times New Roman" panose="02020603050405020304" pitchFamily="18" charset="0"/>
                <a:hlinkClick r:id="rId3"/>
              </a:rPr>
              <a:t> Prioritization Method</a:t>
            </a:r>
            <a:r>
              <a:rPr lang="en-US" dirty="0">
                <a:latin typeface="Times New Roman" panose="02020603050405020304" pitchFamily="18" charset="0"/>
                <a:cs typeface="Times New Roman" panose="02020603050405020304" pitchFamily="18" charset="0"/>
              </a:rPr>
              <a:t>. </a:t>
            </a:r>
            <a:endParaRPr lang="en-IN"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4"/>
          <a:stretch>
            <a:fillRect/>
          </a:stretch>
        </p:blipFill>
        <p:spPr>
          <a:xfrm>
            <a:off x="-18197" y="1080655"/>
            <a:ext cx="12210197" cy="5756564"/>
          </a:xfrm>
          <a:prstGeom prst="rect">
            <a:avLst/>
          </a:prstGeom>
        </p:spPr>
      </p:pic>
    </p:spTree>
    <p:extLst>
      <p:ext uri="{BB962C8B-B14F-4D97-AF65-F5344CB8AC3E}">
        <p14:creationId xmlns:p14="http://schemas.microsoft.com/office/powerpoint/2010/main" val="39869143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F8247E0-BCFF-73A0-0843-94C6EAE171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63745" y="5453149"/>
            <a:ext cx="2528255" cy="1404850"/>
          </a:xfrm>
          <a:prstGeom prst="rect">
            <a:avLst/>
          </a:prstGeom>
        </p:spPr>
      </p:pic>
      <p:sp>
        <p:nvSpPr>
          <p:cNvPr id="7" name="Content Placeholder 6"/>
          <p:cNvSpPr>
            <a:spLocks noGrp="1"/>
          </p:cNvSpPr>
          <p:nvPr>
            <p:ph idx="1"/>
          </p:nvPr>
        </p:nvSpPr>
        <p:spPr>
          <a:xfrm>
            <a:off x="838200" y="699247"/>
            <a:ext cx="10515600" cy="5477716"/>
          </a:xfrm>
        </p:spPr>
        <p:txBody>
          <a:bodyPr>
            <a:normAutofit/>
          </a:bodyPr>
          <a:lstStyle/>
          <a:p>
            <a:pPr marL="0" indent="0" algn="just">
              <a:lnSpc>
                <a:spcPct val="110000"/>
              </a:lnSpc>
              <a:buNone/>
            </a:pPr>
            <a:r>
              <a:rPr lang="en-US" b="1" dirty="0">
                <a:latin typeface="Times New Roman" panose="02020603050405020304" pitchFamily="18" charset="0"/>
                <a:cs typeface="Times New Roman" panose="02020603050405020304" pitchFamily="18" charset="0"/>
              </a:rPr>
              <a:t>The ALPEN </a:t>
            </a:r>
            <a:r>
              <a:rPr lang="en-US" b="1" dirty="0" smtClean="0">
                <a:latin typeface="Times New Roman" panose="02020603050405020304" pitchFamily="18" charset="0"/>
                <a:cs typeface="Times New Roman" panose="02020603050405020304" pitchFamily="18" charset="0"/>
              </a:rPr>
              <a:t>Method</a:t>
            </a:r>
            <a:endParaRPr lang="en-US" b="1" dirty="0">
              <a:latin typeface="Times New Roman" panose="02020603050405020304" pitchFamily="18" charset="0"/>
              <a:cs typeface="Times New Roman" panose="02020603050405020304" pitchFamily="18" charset="0"/>
            </a:endParaRPr>
          </a:p>
        </p:txBody>
      </p:sp>
      <p:pic>
        <p:nvPicPr>
          <p:cNvPr id="4" name="Content Placeholder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7036" y="1454728"/>
            <a:ext cx="11809021" cy="5465618"/>
          </a:xfrm>
          <a:prstGeom prst="rect">
            <a:avLst/>
          </a:prstGeom>
        </p:spPr>
      </p:pic>
    </p:spTree>
    <p:extLst>
      <p:ext uri="{BB962C8B-B14F-4D97-AF65-F5344CB8AC3E}">
        <p14:creationId xmlns:p14="http://schemas.microsoft.com/office/powerpoint/2010/main" val="427596051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1771" y="-1"/>
            <a:ext cx="12140229" cy="6857999"/>
          </a:xfrm>
        </p:spPr>
      </p:pic>
      <p:pic>
        <p:nvPicPr>
          <p:cNvPr id="5" name="Picture 4">
            <a:extLst>
              <a:ext uri="{FF2B5EF4-FFF2-40B4-BE49-F238E27FC236}">
                <a16:creationId xmlns:a16="http://schemas.microsoft.com/office/drawing/2014/main" id="{9F8247E0-BCFF-73A0-0843-94C6EAE1710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23418" y="6068290"/>
            <a:ext cx="1468582" cy="831271"/>
          </a:xfrm>
          <a:prstGeom prst="rect">
            <a:avLst/>
          </a:prstGeom>
        </p:spPr>
      </p:pic>
    </p:spTree>
    <p:extLst>
      <p:ext uri="{BB962C8B-B14F-4D97-AF65-F5344CB8AC3E}">
        <p14:creationId xmlns:p14="http://schemas.microsoft.com/office/powerpoint/2010/main" val="12217832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2050" name="Picture 2" descr="Time management technique ABCDE metho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52613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3542" y="30410"/>
            <a:ext cx="12148458" cy="6516851"/>
          </a:xfrm>
        </p:spPr>
      </p:pic>
      <p:pic>
        <p:nvPicPr>
          <p:cNvPr id="5" name="Picture 4">
            <a:extLst>
              <a:ext uri="{FF2B5EF4-FFF2-40B4-BE49-F238E27FC236}">
                <a16:creationId xmlns:a16="http://schemas.microsoft.com/office/drawing/2014/main" id="{9F8247E0-BCFF-73A0-0843-94C6EAE1710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63745" y="5453149"/>
            <a:ext cx="2528255" cy="1404850"/>
          </a:xfrm>
          <a:prstGeom prst="rect">
            <a:avLst/>
          </a:prstGeom>
        </p:spPr>
      </p:pic>
    </p:spTree>
    <p:extLst>
      <p:ext uri="{BB962C8B-B14F-4D97-AF65-F5344CB8AC3E}">
        <p14:creationId xmlns:p14="http://schemas.microsoft.com/office/powerpoint/2010/main" val="9311480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5418"/>
            <a:ext cx="12192000" cy="7087589"/>
          </a:xfrm>
          <a:prstGeom prst="rect">
            <a:avLst/>
          </a:prstGeom>
        </p:spPr>
      </p:pic>
      <p:pic>
        <p:nvPicPr>
          <p:cNvPr id="8" name="Picture 7">
            <a:extLst>
              <a:ext uri="{FF2B5EF4-FFF2-40B4-BE49-F238E27FC236}">
                <a16:creationId xmlns:a16="http://schemas.microsoft.com/office/drawing/2014/main" id="{9F8247E0-BCFF-73A0-0843-94C6EAE171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11345" y="5453149"/>
            <a:ext cx="2528255" cy="1404850"/>
          </a:xfrm>
          <a:prstGeom prst="rect">
            <a:avLst/>
          </a:prstGeom>
        </p:spPr>
      </p:pic>
    </p:spTree>
    <p:extLst>
      <p:ext uri="{BB962C8B-B14F-4D97-AF65-F5344CB8AC3E}">
        <p14:creationId xmlns:p14="http://schemas.microsoft.com/office/powerpoint/2010/main" val="39704051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9896" y="0"/>
            <a:ext cx="12142104" cy="6858000"/>
          </a:xfrm>
        </p:spPr>
      </p:pic>
    </p:spTree>
    <p:extLst>
      <p:ext uri="{BB962C8B-B14F-4D97-AF65-F5344CB8AC3E}">
        <p14:creationId xmlns:p14="http://schemas.microsoft.com/office/powerpoint/2010/main" val="29829580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57999"/>
          </a:xfrm>
        </p:spPr>
      </p:pic>
    </p:spTree>
    <p:extLst>
      <p:ext uri="{BB962C8B-B14F-4D97-AF65-F5344CB8AC3E}">
        <p14:creationId xmlns:p14="http://schemas.microsoft.com/office/powerpoint/2010/main" val="35186458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1"/>
            <a:ext cx="12192000" cy="6857999"/>
          </a:xfrm>
        </p:spPr>
      </p:pic>
      <p:pic>
        <p:nvPicPr>
          <p:cNvPr id="5" name="Picture 4">
            <a:extLst>
              <a:ext uri="{FF2B5EF4-FFF2-40B4-BE49-F238E27FC236}">
                <a16:creationId xmlns:a16="http://schemas.microsoft.com/office/drawing/2014/main" id="{9F8247E0-BCFF-73A0-0843-94C6EAE1710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63745" y="5453149"/>
            <a:ext cx="2528255" cy="1404850"/>
          </a:xfrm>
          <a:prstGeom prst="rect">
            <a:avLst/>
          </a:prstGeom>
        </p:spPr>
      </p:pic>
    </p:spTree>
    <p:extLst>
      <p:ext uri="{BB962C8B-B14F-4D97-AF65-F5344CB8AC3E}">
        <p14:creationId xmlns:p14="http://schemas.microsoft.com/office/powerpoint/2010/main" val="26591883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1999" cy="6858000"/>
          </a:xfrm>
        </p:spPr>
      </p:pic>
    </p:spTree>
    <p:extLst>
      <p:ext uri="{BB962C8B-B14F-4D97-AF65-F5344CB8AC3E}">
        <p14:creationId xmlns:p14="http://schemas.microsoft.com/office/powerpoint/2010/main" val="28795395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726" y="0"/>
            <a:ext cx="12173274" cy="6858000"/>
          </a:xfrm>
        </p:spPr>
      </p:pic>
    </p:spTree>
    <p:extLst>
      <p:ext uri="{BB962C8B-B14F-4D97-AF65-F5344CB8AC3E}">
        <p14:creationId xmlns:p14="http://schemas.microsoft.com/office/powerpoint/2010/main" val="42085833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6310" y="1"/>
            <a:ext cx="11909747" cy="6857998"/>
          </a:xfrm>
        </p:spPr>
      </p:pic>
      <p:pic>
        <p:nvPicPr>
          <p:cNvPr id="5" name="Picture 4">
            <a:extLst>
              <a:ext uri="{FF2B5EF4-FFF2-40B4-BE49-F238E27FC236}">
                <a16:creationId xmlns:a16="http://schemas.microsoft.com/office/drawing/2014/main" id="{9F8247E0-BCFF-73A0-0843-94C6EAE1710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63745" y="5453149"/>
            <a:ext cx="2528255" cy="1404850"/>
          </a:xfrm>
          <a:prstGeom prst="rect">
            <a:avLst/>
          </a:prstGeom>
        </p:spPr>
      </p:pic>
    </p:spTree>
    <p:extLst>
      <p:ext uri="{BB962C8B-B14F-4D97-AF65-F5344CB8AC3E}">
        <p14:creationId xmlns:p14="http://schemas.microsoft.com/office/powerpoint/2010/main" val="1323806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0"/>
            <a:ext cx="12170229" cy="6857999"/>
          </a:xfrm>
        </p:spPr>
      </p:pic>
      <p:pic>
        <p:nvPicPr>
          <p:cNvPr id="5" name="Picture 4">
            <a:extLst>
              <a:ext uri="{FF2B5EF4-FFF2-40B4-BE49-F238E27FC236}">
                <a16:creationId xmlns:a16="http://schemas.microsoft.com/office/drawing/2014/main" id="{9F8247E0-BCFF-73A0-0843-94C6EAE1710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63745" y="5453149"/>
            <a:ext cx="2528255" cy="1404850"/>
          </a:xfrm>
          <a:prstGeom prst="rect">
            <a:avLst/>
          </a:prstGeom>
        </p:spPr>
      </p:pic>
    </p:spTree>
    <p:extLst>
      <p:ext uri="{BB962C8B-B14F-4D97-AF65-F5344CB8AC3E}">
        <p14:creationId xmlns:p14="http://schemas.microsoft.com/office/powerpoint/2010/main" val="30747626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48457" cy="6945086"/>
          </a:xfrm>
        </p:spPr>
      </p:pic>
    </p:spTree>
    <p:extLst>
      <p:ext uri="{BB962C8B-B14F-4D97-AF65-F5344CB8AC3E}">
        <p14:creationId xmlns:p14="http://schemas.microsoft.com/office/powerpoint/2010/main" val="42536243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235543" cy="6477698"/>
          </a:xfrm>
        </p:spPr>
      </p:pic>
    </p:spTree>
    <p:extLst>
      <p:ext uri="{BB962C8B-B14F-4D97-AF65-F5344CB8AC3E}">
        <p14:creationId xmlns:p14="http://schemas.microsoft.com/office/powerpoint/2010/main" val="5040668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789709"/>
            <a:ext cx="10515600" cy="5387254"/>
          </a:xfrm>
        </p:spPr>
        <p:txBody>
          <a:bodyPr>
            <a:normAutofit fontScale="55000" lnSpcReduction="20000"/>
          </a:bodyPr>
          <a:lstStyle/>
          <a:p>
            <a:pPr marL="514350" indent="-514350">
              <a:buAutoNum type="arabicParenR"/>
            </a:pPr>
            <a:r>
              <a:rPr lang="en-US" dirty="0"/>
              <a:t>What is the first step in effective prioritization</a:t>
            </a:r>
            <a:r>
              <a:rPr lang="en-US" dirty="0" smtClean="0"/>
              <a:t>?</a:t>
            </a:r>
          </a:p>
          <a:p>
            <a:pPr marL="514350" indent="-514350">
              <a:buAutoNum type="alphaLcParenR"/>
            </a:pPr>
            <a:r>
              <a:rPr lang="en-US" dirty="0" smtClean="0"/>
              <a:t>Tackling </a:t>
            </a:r>
            <a:r>
              <a:rPr lang="en-US" dirty="0"/>
              <a:t>the easiest tasks </a:t>
            </a:r>
            <a:r>
              <a:rPr lang="en-US" dirty="0" smtClean="0"/>
              <a:t>first</a:t>
            </a:r>
          </a:p>
          <a:p>
            <a:pPr marL="514350" indent="-514350">
              <a:buAutoNum type="alphaLcParenR"/>
            </a:pPr>
            <a:r>
              <a:rPr lang="en-US" dirty="0" smtClean="0"/>
              <a:t>Identifying </a:t>
            </a:r>
            <a:r>
              <a:rPr lang="en-US" dirty="0"/>
              <a:t>the most important </a:t>
            </a:r>
            <a:r>
              <a:rPr lang="en-US" dirty="0" smtClean="0"/>
              <a:t>tasks</a:t>
            </a:r>
          </a:p>
          <a:p>
            <a:pPr marL="514350" indent="-514350">
              <a:buAutoNum type="alphaLcParenR"/>
            </a:pPr>
            <a:r>
              <a:rPr lang="en-US" dirty="0" smtClean="0"/>
              <a:t>Doing </a:t>
            </a:r>
            <a:r>
              <a:rPr lang="en-US" dirty="0"/>
              <a:t>tasks randomly	</a:t>
            </a:r>
            <a:endParaRPr lang="en-US" dirty="0" smtClean="0"/>
          </a:p>
          <a:p>
            <a:pPr marL="514350" indent="-514350">
              <a:buAutoNum type="alphaLcParenR"/>
            </a:pPr>
            <a:r>
              <a:rPr lang="en-US" dirty="0" smtClean="0"/>
              <a:t>Delegating </a:t>
            </a:r>
            <a:r>
              <a:rPr lang="en-US" dirty="0"/>
              <a:t>all tasks	</a:t>
            </a:r>
            <a:endParaRPr lang="en-US" dirty="0" smtClean="0"/>
          </a:p>
          <a:p>
            <a:pPr marL="0" indent="0">
              <a:buNone/>
            </a:pPr>
            <a:endParaRPr lang="en-US" dirty="0" smtClean="0"/>
          </a:p>
          <a:p>
            <a:pPr marL="0" indent="0">
              <a:buNone/>
            </a:pPr>
            <a:r>
              <a:rPr lang="en-US" dirty="0" smtClean="0"/>
              <a:t>2</a:t>
            </a:r>
            <a:r>
              <a:rPr lang="en-US" dirty="0"/>
              <a:t>) Which of the following tools is commonly used for </a:t>
            </a:r>
            <a:r>
              <a:rPr lang="en-US" dirty="0" smtClean="0"/>
              <a:t>prioritization?</a:t>
            </a:r>
          </a:p>
          <a:p>
            <a:pPr marL="514350" indent="-514350">
              <a:buAutoNum type="alphaLcParenR"/>
            </a:pPr>
            <a:r>
              <a:rPr lang="en-US" dirty="0" smtClean="0"/>
              <a:t>Pomodoro Technique</a:t>
            </a:r>
          </a:p>
          <a:p>
            <a:pPr marL="514350" indent="-514350">
              <a:buAutoNum type="alphaLcParenR"/>
            </a:pPr>
            <a:r>
              <a:rPr lang="en-US" dirty="0" smtClean="0"/>
              <a:t>Eisenhower Matrix</a:t>
            </a:r>
          </a:p>
          <a:p>
            <a:pPr marL="514350" indent="-514350">
              <a:buAutoNum type="alphaLcParenR"/>
            </a:pPr>
            <a:r>
              <a:rPr lang="en-US" dirty="0" smtClean="0"/>
              <a:t>Kanban Board</a:t>
            </a:r>
          </a:p>
          <a:p>
            <a:pPr marL="514350" indent="-514350">
              <a:buAutoNum type="alphaLcParenR"/>
            </a:pPr>
            <a:r>
              <a:rPr lang="en-US" dirty="0" smtClean="0"/>
              <a:t>Mind </a:t>
            </a:r>
            <a:r>
              <a:rPr lang="en-US" dirty="0"/>
              <a:t>Mapping	</a:t>
            </a:r>
            <a:endParaRPr lang="en-US" dirty="0" smtClean="0"/>
          </a:p>
          <a:p>
            <a:pPr marL="0" indent="0">
              <a:buNone/>
            </a:pPr>
            <a:endParaRPr lang="en-US" dirty="0" smtClean="0"/>
          </a:p>
          <a:p>
            <a:pPr marL="0" indent="0">
              <a:buNone/>
            </a:pPr>
            <a:r>
              <a:rPr lang="en-US" dirty="0"/>
              <a:t>3) What does the Eisenhower Matrix help with</a:t>
            </a:r>
            <a:r>
              <a:rPr lang="en-US" dirty="0" smtClean="0"/>
              <a:t>?</a:t>
            </a:r>
          </a:p>
          <a:p>
            <a:pPr marL="514350" indent="-514350">
              <a:buAutoNum type="alphaLcParenR"/>
            </a:pPr>
            <a:r>
              <a:rPr lang="en-US" dirty="0" smtClean="0"/>
              <a:t>Organizing </a:t>
            </a:r>
            <a:r>
              <a:rPr lang="en-US" dirty="0"/>
              <a:t>tasks by difficulty	</a:t>
            </a:r>
            <a:endParaRPr lang="en-US" dirty="0" smtClean="0"/>
          </a:p>
          <a:p>
            <a:pPr marL="514350" indent="-514350">
              <a:buAutoNum type="alphaLcParenR"/>
            </a:pPr>
            <a:r>
              <a:rPr lang="en-US" dirty="0" smtClean="0"/>
              <a:t>Categorizing </a:t>
            </a:r>
            <a:r>
              <a:rPr lang="en-US" dirty="0"/>
              <a:t>tasks by urgency and importance	</a:t>
            </a:r>
            <a:endParaRPr lang="en-US" dirty="0" smtClean="0"/>
          </a:p>
          <a:p>
            <a:pPr marL="514350" indent="-514350">
              <a:buAutoNum type="alphaLcParenR"/>
            </a:pPr>
            <a:r>
              <a:rPr lang="en-US" dirty="0" smtClean="0"/>
              <a:t>Splitting </a:t>
            </a:r>
            <a:r>
              <a:rPr lang="en-US" dirty="0"/>
              <a:t>tasks into small parts	</a:t>
            </a:r>
            <a:endParaRPr lang="en-US" dirty="0" smtClean="0"/>
          </a:p>
          <a:p>
            <a:pPr marL="514350" indent="-514350">
              <a:buAutoNum type="alphaLcParenR"/>
            </a:pPr>
            <a:r>
              <a:rPr lang="en-US" dirty="0" smtClean="0"/>
              <a:t>Automating tasks</a:t>
            </a:r>
            <a:endParaRPr lang="en-IN" dirty="0"/>
          </a:p>
        </p:txBody>
      </p:sp>
    </p:spTree>
    <p:extLst>
      <p:ext uri="{BB962C8B-B14F-4D97-AF65-F5344CB8AC3E}">
        <p14:creationId xmlns:p14="http://schemas.microsoft.com/office/powerpoint/2010/main" val="25932769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F8247E0-BCFF-73A0-0843-94C6EAE171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63745" y="5453149"/>
            <a:ext cx="2528255" cy="1404850"/>
          </a:xfrm>
          <a:prstGeom prst="rect">
            <a:avLst/>
          </a:prstGeom>
        </p:spPr>
      </p:pic>
      <p:pic>
        <p:nvPicPr>
          <p:cNvPr id="8" name="Content Placeholder 7"/>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152782"/>
            <a:ext cx="12192000" cy="6879388"/>
          </a:xfrm>
        </p:spPr>
      </p:pic>
      <p:pic>
        <p:nvPicPr>
          <p:cNvPr id="9" name="Picture 8">
            <a:extLst>
              <a:ext uri="{FF2B5EF4-FFF2-40B4-BE49-F238E27FC236}">
                <a16:creationId xmlns:a16="http://schemas.microsoft.com/office/drawing/2014/main" id="{9F8247E0-BCFF-73A0-0843-94C6EAE171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41428" y="5784252"/>
            <a:ext cx="1937657" cy="877805"/>
          </a:xfrm>
          <a:prstGeom prst="rect">
            <a:avLst/>
          </a:prstGeom>
        </p:spPr>
      </p:pic>
    </p:spTree>
    <p:extLst>
      <p:ext uri="{BB962C8B-B14F-4D97-AF65-F5344CB8AC3E}">
        <p14:creationId xmlns:p14="http://schemas.microsoft.com/office/powerpoint/2010/main" val="5889491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20969" y="0"/>
            <a:ext cx="10515600" cy="5387254"/>
          </a:xfrm>
        </p:spPr>
        <p:txBody>
          <a:bodyPr>
            <a:noAutofit/>
          </a:bodyPr>
          <a:lstStyle/>
          <a:p>
            <a:pPr marL="0" indent="0">
              <a:buNone/>
            </a:pPr>
            <a:r>
              <a:rPr lang="en-US" sz="2000" dirty="0" smtClean="0"/>
              <a:t>4) Which </a:t>
            </a:r>
            <a:r>
              <a:rPr lang="en-US" sz="2000" dirty="0"/>
              <a:t>of the following can help reduce procrastination?	</a:t>
            </a:r>
            <a:endParaRPr lang="en-US" sz="2000" dirty="0" smtClean="0"/>
          </a:p>
          <a:p>
            <a:pPr marL="514350" indent="-514350">
              <a:buAutoNum type="alphaUcParenR"/>
            </a:pPr>
            <a:r>
              <a:rPr lang="en-US" sz="2000" dirty="0" smtClean="0"/>
              <a:t>Setting </a:t>
            </a:r>
            <a:r>
              <a:rPr lang="en-US" sz="2000" dirty="0"/>
              <a:t>vague deadlines	</a:t>
            </a:r>
            <a:endParaRPr lang="en-US" sz="2000" dirty="0" smtClean="0"/>
          </a:p>
          <a:p>
            <a:pPr marL="514350" indent="-514350">
              <a:buAutoNum type="alphaUcParenR"/>
            </a:pPr>
            <a:r>
              <a:rPr lang="en-US" sz="2000" dirty="0" smtClean="0"/>
              <a:t>Breaking </a:t>
            </a:r>
            <a:r>
              <a:rPr lang="en-US" sz="2000" dirty="0"/>
              <a:t>tasks into smaller, manageable parts	</a:t>
            </a:r>
            <a:endParaRPr lang="en-US" sz="2000" dirty="0" smtClean="0"/>
          </a:p>
          <a:p>
            <a:pPr marL="514350" indent="-514350">
              <a:buAutoNum type="alphaUcParenR"/>
            </a:pPr>
            <a:r>
              <a:rPr lang="en-US" sz="2000" dirty="0" smtClean="0"/>
              <a:t>Waiting </a:t>
            </a:r>
            <a:r>
              <a:rPr lang="en-US" sz="2000" dirty="0"/>
              <a:t>for motivation to strike	</a:t>
            </a:r>
            <a:endParaRPr lang="en-US" sz="2000" dirty="0" smtClean="0"/>
          </a:p>
          <a:p>
            <a:pPr marL="514350" indent="-514350">
              <a:buAutoNum type="alphaUcParenR"/>
            </a:pPr>
            <a:r>
              <a:rPr lang="en-US" sz="2000" dirty="0" smtClean="0"/>
              <a:t>Ignoring </a:t>
            </a:r>
            <a:r>
              <a:rPr lang="en-US" sz="2000" dirty="0"/>
              <a:t>important tasks	</a:t>
            </a:r>
            <a:endParaRPr lang="en-US" sz="2000" dirty="0" smtClean="0"/>
          </a:p>
          <a:p>
            <a:pPr marL="514350" indent="-514350">
              <a:buAutoNum type="alphaUcParenR"/>
            </a:pPr>
            <a:endParaRPr lang="en-US" sz="2000" dirty="0"/>
          </a:p>
          <a:p>
            <a:pPr marL="0" indent="0">
              <a:buNone/>
            </a:pPr>
            <a:r>
              <a:rPr lang="en-US" sz="2000" dirty="0"/>
              <a:t>5) What is a common cause of procrastination</a:t>
            </a:r>
            <a:r>
              <a:rPr lang="en-US" sz="2000" dirty="0" smtClean="0"/>
              <a:t>?</a:t>
            </a:r>
          </a:p>
          <a:p>
            <a:pPr marL="514350" indent="-514350">
              <a:buAutoNum type="alphaLcParenR"/>
            </a:pPr>
            <a:r>
              <a:rPr lang="en-US" sz="2000" dirty="0" smtClean="0"/>
              <a:t>Lack </a:t>
            </a:r>
            <a:r>
              <a:rPr lang="en-US" sz="2000" dirty="0"/>
              <a:t>of interest in a task	</a:t>
            </a:r>
            <a:endParaRPr lang="en-US" sz="2000" dirty="0" smtClean="0"/>
          </a:p>
          <a:p>
            <a:pPr marL="514350" indent="-514350">
              <a:buAutoNum type="alphaLcParenR"/>
            </a:pPr>
            <a:r>
              <a:rPr lang="en-US" sz="2000" dirty="0" smtClean="0"/>
              <a:t>High </a:t>
            </a:r>
            <a:r>
              <a:rPr lang="en-US" sz="2000" dirty="0"/>
              <a:t>energy levels	</a:t>
            </a:r>
            <a:endParaRPr lang="en-US" sz="2000" dirty="0" smtClean="0"/>
          </a:p>
          <a:p>
            <a:pPr marL="514350" indent="-514350">
              <a:buAutoNum type="alphaLcParenR"/>
            </a:pPr>
            <a:r>
              <a:rPr lang="en-US" sz="2000" dirty="0" smtClean="0"/>
              <a:t>Clear </a:t>
            </a:r>
            <a:r>
              <a:rPr lang="en-US" sz="2000" dirty="0"/>
              <a:t>goals and deadlines	</a:t>
            </a:r>
            <a:endParaRPr lang="en-US" sz="2000" dirty="0" smtClean="0"/>
          </a:p>
          <a:p>
            <a:pPr marL="514350" indent="-514350">
              <a:buAutoNum type="alphaLcParenR"/>
            </a:pPr>
            <a:r>
              <a:rPr lang="en-US" sz="2000" dirty="0" smtClean="0"/>
              <a:t>Effective </a:t>
            </a:r>
            <a:r>
              <a:rPr lang="en-US" sz="2000" dirty="0"/>
              <a:t>prioritization	</a:t>
            </a:r>
            <a:endParaRPr lang="en-US" sz="2000" dirty="0" smtClean="0"/>
          </a:p>
          <a:p>
            <a:pPr marL="514350" indent="-514350">
              <a:buAutoNum type="alphaLcParenR"/>
            </a:pPr>
            <a:endParaRPr lang="en-US" sz="2000" dirty="0"/>
          </a:p>
          <a:p>
            <a:pPr marL="0" indent="0">
              <a:buNone/>
            </a:pPr>
            <a:r>
              <a:rPr lang="en-US" sz="2000" dirty="0"/>
              <a:t>6) How does setting specific deadlines help combat procrastination?	</a:t>
            </a:r>
            <a:endParaRPr lang="en-US" sz="2000" dirty="0" smtClean="0"/>
          </a:p>
          <a:p>
            <a:pPr marL="514350" indent="-514350">
              <a:buAutoNum type="alphaLcParenR"/>
            </a:pPr>
            <a:r>
              <a:rPr lang="en-US" sz="2000" dirty="0" smtClean="0"/>
              <a:t>It </a:t>
            </a:r>
            <a:r>
              <a:rPr lang="en-US" sz="2000" dirty="0"/>
              <a:t>increases stress and pressure	</a:t>
            </a:r>
            <a:endParaRPr lang="en-US" sz="2000" dirty="0" smtClean="0"/>
          </a:p>
          <a:p>
            <a:pPr marL="514350" indent="-514350">
              <a:buAutoNum type="alphaLcParenR"/>
            </a:pPr>
            <a:r>
              <a:rPr lang="en-US" sz="2000" dirty="0" smtClean="0"/>
              <a:t>It </a:t>
            </a:r>
            <a:r>
              <a:rPr lang="en-US" sz="2000" dirty="0"/>
              <a:t>provides a clear time frame and encourages focus	</a:t>
            </a:r>
            <a:endParaRPr lang="en-US" sz="2000" dirty="0" smtClean="0"/>
          </a:p>
          <a:p>
            <a:pPr marL="514350" indent="-514350">
              <a:buAutoNum type="alphaLcParenR"/>
            </a:pPr>
            <a:r>
              <a:rPr lang="en-US" sz="2000" dirty="0" smtClean="0"/>
              <a:t>It </a:t>
            </a:r>
            <a:r>
              <a:rPr lang="en-US" sz="2000" dirty="0"/>
              <a:t>causes task </a:t>
            </a:r>
            <a:r>
              <a:rPr lang="en-US" sz="2000" dirty="0" smtClean="0"/>
              <a:t>avoidance</a:t>
            </a:r>
          </a:p>
          <a:p>
            <a:pPr marL="514350" indent="-514350">
              <a:buAutoNum type="alphaLcParenR"/>
            </a:pPr>
            <a:r>
              <a:rPr lang="en-US" sz="2000" dirty="0" smtClean="0"/>
              <a:t>It </a:t>
            </a:r>
            <a:r>
              <a:rPr lang="en-US" sz="2000" dirty="0"/>
              <a:t>reduces accountability	</a:t>
            </a:r>
            <a:endParaRPr lang="en-IN" sz="2000" dirty="0"/>
          </a:p>
        </p:txBody>
      </p:sp>
    </p:spTree>
    <p:extLst>
      <p:ext uri="{BB962C8B-B14F-4D97-AF65-F5344CB8AC3E}">
        <p14:creationId xmlns:p14="http://schemas.microsoft.com/office/powerpoint/2010/main" val="251649841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
            <a:ext cx="12191999" cy="6858000"/>
          </a:xfrm>
        </p:spPr>
      </p:pic>
      <p:pic>
        <p:nvPicPr>
          <p:cNvPr id="6" name="Picture 5">
            <a:extLst>
              <a:ext uri="{FF2B5EF4-FFF2-40B4-BE49-F238E27FC236}">
                <a16:creationId xmlns:a16="http://schemas.microsoft.com/office/drawing/2014/main" id="{9F8247E0-BCFF-73A0-0843-94C6EAE171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2955" y="5416729"/>
            <a:ext cx="2974542" cy="1175658"/>
          </a:xfrm>
          <a:prstGeom prst="rect">
            <a:avLst/>
          </a:prstGeom>
        </p:spPr>
      </p:pic>
    </p:spTree>
    <p:extLst>
      <p:ext uri="{BB962C8B-B14F-4D97-AF65-F5344CB8AC3E}">
        <p14:creationId xmlns:p14="http://schemas.microsoft.com/office/powerpoint/2010/main" val="25026464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18033"/>
            <a:ext cx="12192000" cy="6976032"/>
          </a:xfrm>
        </p:spPr>
      </p:pic>
      <p:pic>
        <p:nvPicPr>
          <p:cNvPr id="5" name="Picture 4">
            <a:extLst>
              <a:ext uri="{FF2B5EF4-FFF2-40B4-BE49-F238E27FC236}">
                <a16:creationId xmlns:a16="http://schemas.microsoft.com/office/drawing/2014/main" id="{9F8247E0-BCFF-73A0-0843-94C6EAE171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63745" y="5453149"/>
            <a:ext cx="2528255" cy="1404850"/>
          </a:xfrm>
          <a:prstGeom prst="rect">
            <a:avLst/>
          </a:prstGeom>
        </p:spPr>
      </p:pic>
    </p:spTree>
    <p:extLst>
      <p:ext uri="{BB962C8B-B14F-4D97-AF65-F5344CB8AC3E}">
        <p14:creationId xmlns:p14="http://schemas.microsoft.com/office/powerpoint/2010/main" val="320947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6048" y="0"/>
            <a:ext cx="12035952" cy="6857999"/>
          </a:xfrm>
        </p:spPr>
      </p:pic>
      <p:pic>
        <p:nvPicPr>
          <p:cNvPr id="5" name="Picture 4">
            <a:extLst>
              <a:ext uri="{FF2B5EF4-FFF2-40B4-BE49-F238E27FC236}">
                <a16:creationId xmlns:a16="http://schemas.microsoft.com/office/drawing/2014/main" id="{9F8247E0-BCFF-73A0-0843-94C6EAE171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97886" y="5805515"/>
            <a:ext cx="1894114" cy="1052483"/>
          </a:xfrm>
          <a:prstGeom prst="rect">
            <a:avLst/>
          </a:prstGeom>
        </p:spPr>
      </p:pic>
    </p:spTree>
    <p:extLst>
      <p:ext uri="{BB962C8B-B14F-4D97-AF65-F5344CB8AC3E}">
        <p14:creationId xmlns:p14="http://schemas.microsoft.com/office/powerpoint/2010/main" val="7306598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F8247E0-BCFF-73A0-0843-94C6EAE171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63745" y="5453149"/>
            <a:ext cx="2528255" cy="1404850"/>
          </a:xfrm>
          <a:prstGeom prst="rect">
            <a:avLst/>
          </a:prstGeom>
        </p:spPr>
      </p:pic>
      <p:sp>
        <p:nvSpPr>
          <p:cNvPr id="2" name="Content Placeholder 1"/>
          <p:cNvSpPr>
            <a:spLocks noGrp="1"/>
          </p:cNvSpPr>
          <p:nvPr>
            <p:ph idx="1"/>
          </p:nvPr>
        </p:nvSpPr>
        <p:spPr>
          <a:xfrm>
            <a:off x="838200" y="434340"/>
            <a:ext cx="10515600" cy="6423659"/>
          </a:xfrm>
        </p:spPr>
        <p:txBody>
          <a:bodyPr>
            <a:normAutofit/>
          </a:bodyPr>
          <a:lstStyle/>
          <a:p>
            <a:pPr marL="0" indent="0" algn="just">
              <a:buNone/>
            </a:pPr>
            <a:r>
              <a:rPr lang="en-US" b="1" dirty="0">
                <a:latin typeface="Times New Roman" panose="02020603050405020304" pitchFamily="18" charset="0"/>
                <a:cs typeface="Times New Roman" panose="02020603050405020304" pitchFamily="18" charset="0"/>
              </a:rPr>
              <a:t>Effective </a:t>
            </a:r>
            <a:r>
              <a:rPr lang="en-US" b="1" dirty="0">
                <a:latin typeface="Times New Roman" panose="02020603050405020304" pitchFamily="18" charset="0"/>
                <a:cs typeface="Times New Roman" panose="02020603050405020304" pitchFamily="18" charset="0"/>
                <a:hlinkClick r:id="rId4"/>
              </a:rPr>
              <a:t>time management skills</a:t>
            </a:r>
            <a:r>
              <a:rPr lang="en-US" b="1" dirty="0">
                <a:latin typeface="Times New Roman" panose="02020603050405020304" pitchFamily="18" charset="0"/>
                <a:cs typeface="Times New Roman" panose="02020603050405020304" pitchFamily="18" charset="0"/>
              </a:rPr>
              <a:t> include</a:t>
            </a:r>
            <a:r>
              <a:rPr lang="en-US" b="1" dirty="0" smtClean="0">
                <a:latin typeface="Times New Roman" panose="02020603050405020304" pitchFamily="18" charset="0"/>
                <a:cs typeface="Times New Roman" panose="02020603050405020304" pitchFamily="18" charset="0"/>
              </a:rPr>
              <a:t>:</a:t>
            </a:r>
          </a:p>
          <a:p>
            <a:pPr algn="just"/>
            <a:r>
              <a:rPr lang="en-US" dirty="0" smtClean="0">
                <a:latin typeface="Times New Roman" panose="02020603050405020304" pitchFamily="18" charset="0"/>
                <a:cs typeface="Times New Roman" panose="02020603050405020304" pitchFamily="18" charset="0"/>
              </a:rPr>
              <a:t>Setting</a:t>
            </a:r>
            <a:r>
              <a:rPr lang="en-US"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hlinkClick r:id="rId5"/>
              </a:rPr>
              <a:t>SMART goals</a:t>
            </a:r>
            <a:r>
              <a:rPr lang="en-US" dirty="0">
                <a:latin typeface="Times New Roman" panose="02020603050405020304" pitchFamily="18" charset="0"/>
                <a:cs typeface="Times New Roman" panose="02020603050405020304" pitchFamily="18" charset="0"/>
              </a:rPr>
              <a:t> </a:t>
            </a:r>
          </a:p>
          <a:p>
            <a:pPr algn="just"/>
            <a:r>
              <a:rPr lang="en-US" dirty="0">
                <a:latin typeface="Times New Roman" panose="02020603050405020304" pitchFamily="18" charset="0"/>
                <a:cs typeface="Times New Roman" panose="02020603050405020304" pitchFamily="18" charset="0"/>
              </a:rPr>
              <a:t>Effective </a:t>
            </a:r>
            <a:r>
              <a:rPr lang="en-US" dirty="0" smtClean="0">
                <a:latin typeface="Times New Roman" panose="02020603050405020304" pitchFamily="18" charset="0"/>
                <a:cs typeface="Times New Roman" panose="02020603050405020304" pitchFamily="18" charset="0"/>
              </a:rPr>
              <a:t>planning</a:t>
            </a:r>
          </a:p>
          <a:p>
            <a:pPr algn="just"/>
            <a:r>
              <a:rPr lang="en-US" dirty="0" smtClean="0">
                <a:latin typeface="Times New Roman" panose="02020603050405020304" pitchFamily="18" charset="0"/>
                <a:cs typeface="Times New Roman" panose="02020603050405020304" pitchFamily="18" charset="0"/>
              </a:rPr>
              <a:t>Stress </a:t>
            </a:r>
            <a:r>
              <a:rPr lang="en-US" dirty="0">
                <a:latin typeface="Times New Roman" panose="02020603050405020304" pitchFamily="18" charset="0"/>
                <a:cs typeface="Times New Roman" panose="02020603050405020304" pitchFamily="18" charset="0"/>
              </a:rPr>
              <a:t>management </a:t>
            </a:r>
            <a:endParaRPr lang="en-US" dirty="0" smtClean="0">
              <a:latin typeface="Times New Roman" panose="02020603050405020304" pitchFamily="18" charset="0"/>
              <a:cs typeface="Times New Roman" panose="02020603050405020304" pitchFamily="18" charset="0"/>
            </a:endParaRPr>
          </a:p>
          <a:p>
            <a:pPr algn="just"/>
            <a:r>
              <a:rPr lang="en-US" dirty="0" smtClean="0">
                <a:latin typeface="Times New Roman" panose="02020603050405020304" pitchFamily="18" charset="0"/>
                <a:cs typeface="Times New Roman" panose="02020603050405020304" pitchFamily="18" charset="0"/>
              </a:rPr>
              <a:t>Proper </a:t>
            </a:r>
            <a:r>
              <a:rPr lang="en-US" dirty="0">
                <a:latin typeface="Times New Roman" panose="02020603050405020304" pitchFamily="18" charset="0"/>
                <a:cs typeface="Times New Roman" panose="02020603050405020304" pitchFamily="18" charset="0"/>
              </a:rPr>
              <a:t>task delegation </a:t>
            </a:r>
            <a:endParaRPr lang="en-US" dirty="0" smtClean="0">
              <a:latin typeface="Times New Roman" panose="02020603050405020304" pitchFamily="18" charset="0"/>
              <a:cs typeface="Times New Roman" panose="02020603050405020304" pitchFamily="18" charset="0"/>
            </a:endParaRPr>
          </a:p>
          <a:p>
            <a:pPr algn="just"/>
            <a:r>
              <a:rPr lang="en-US" dirty="0" smtClean="0">
                <a:latin typeface="Times New Roman" panose="02020603050405020304" pitchFamily="18" charset="0"/>
                <a:cs typeface="Times New Roman" panose="02020603050405020304" pitchFamily="18" charset="0"/>
              </a:rPr>
              <a:t>Avoiding</a:t>
            </a:r>
            <a:r>
              <a:rPr lang="en-US"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hlinkClick r:id="rId6"/>
              </a:rPr>
              <a:t>distractions</a:t>
            </a:r>
            <a:r>
              <a:rPr lang="en-US" dirty="0">
                <a:latin typeface="Times New Roman" panose="02020603050405020304" pitchFamily="18" charset="0"/>
                <a:cs typeface="Times New Roman" panose="02020603050405020304" pitchFamily="18" charset="0"/>
              </a:rPr>
              <a:t> </a:t>
            </a:r>
            <a:endParaRPr lang="en-US" dirty="0" smtClean="0">
              <a:latin typeface="Times New Roman" panose="02020603050405020304" pitchFamily="18" charset="0"/>
              <a:cs typeface="Times New Roman" panose="02020603050405020304" pitchFamily="18" charset="0"/>
            </a:endParaRPr>
          </a:p>
          <a:p>
            <a:pPr algn="just"/>
            <a:r>
              <a:rPr lang="en-US" dirty="0" smtClean="0">
                <a:latin typeface="Times New Roman" panose="02020603050405020304" pitchFamily="18" charset="0"/>
                <a:cs typeface="Times New Roman" panose="02020603050405020304" pitchFamily="18" charset="0"/>
              </a:rPr>
              <a:t>Single-tasking</a:t>
            </a:r>
            <a:r>
              <a:rPr lang="en-US" dirty="0">
                <a:latin typeface="Times New Roman" panose="02020603050405020304" pitchFamily="18" charset="0"/>
                <a:cs typeface="Times New Roman" panose="02020603050405020304" pitchFamily="18" charset="0"/>
              </a:rPr>
              <a:t> </a:t>
            </a:r>
            <a:endParaRPr lang="en-US" dirty="0" smtClean="0">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hlinkClick r:id="rId7"/>
              </a:rPr>
              <a:t>Saying "</a:t>
            </a:r>
            <a:r>
              <a:rPr lang="en-US" dirty="0" smtClean="0">
                <a:latin typeface="Times New Roman" panose="02020603050405020304" pitchFamily="18" charset="0"/>
                <a:cs typeface="Times New Roman" panose="02020603050405020304" pitchFamily="18" charset="0"/>
                <a:hlinkClick r:id="rId7"/>
              </a:rPr>
              <a:t>No</a:t>
            </a:r>
            <a:endParaRPr lang="en-US" dirty="0" smtClean="0">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Setting priorities</a:t>
            </a:r>
            <a:endParaRPr lang="en-US" dirty="0" smtClean="0">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Beating procrastination </a:t>
            </a:r>
          </a:p>
          <a:p>
            <a:pPr algn="just"/>
            <a:endParaRPr lang="en-US" dirty="0">
              <a:latin typeface="Times New Roman" panose="02020603050405020304" pitchFamily="18" charset="0"/>
              <a:cs typeface="Times New Roman" panose="02020603050405020304" pitchFamily="18" charset="0"/>
            </a:endParaRPr>
          </a:p>
          <a:p>
            <a:pPr marL="0" indent="0" algn="just">
              <a:buNone/>
            </a:pPr>
            <a:r>
              <a:rPr lang="en-US" dirty="0" smtClean="0">
                <a:latin typeface="Times New Roman" panose="02020603050405020304" pitchFamily="18" charset="0"/>
                <a:cs typeface="Times New Roman" panose="02020603050405020304" pitchFamily="18" charset="0"/>
              </a:rPr>
              <a:t>(</a:t>
            </a:r>
            <a:r>
              <a:rPr lang="en-US" dirty="0" smtClean="0">
                <a:latin typeface="Times New Roman" panose="02020603050405020304" pitchFamily="18" charset="0"/>
                <a:cs typeface="Times New Roman" panose="02020603050405020304" pitchFamily="18" charset="0"/>
              </a:rPr>
              <a:t>check out </a:t>
            </a:r>
            <a:r>
              <a:rPr lang="en-US" dirty="0" smtClean="0">
                <a:latin typeface="Times New Roman" panose="02020603050405020304" pitchFamily="18" charset="0"/>
                <a:cs typeface="Times New Roman" panose="02020603050405020304" pitchFamily="18" charset="0"/>
              </a:rPr>
              <a:t>notes in ppt)</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792449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4171" y="-57676"/>
            <a:ext cx="11821885" cy="6806819"/>
          </a:xfrm>
        </p:spPr>
      </p:pic>
      <p:pic>
        <p:nvPicPr>
          <p:cNvPr id="5" name="Picture 4">
            <a:extLst>
              <a:ext uri="{FF2B5EF4-FFF2-40B4-BE49-F238E27FC236}">
                <a16:creationId xmlns:a16="http://schemas.microsoft.com/office/drawing/2014/main" id="{9F8247E0-BCFF-73A0-0843-94C6EAE171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63745" y="5453149"/>
            <a:ext cx="2528255" cy="1404850"/>
          </a:xfrm>
          <a:prstGeom prst="rect">
            <a:avLst/>
          </a:prstGeom>
        </p:spPr>
      </p:pic>
    </p:spTree>
    <p:extLst>
      <p:ext uri="{BB962C8B-B14F-4D97-AF65-F5344CB8AC3E}">
        <p14:creationId xmlns:p14="http://schemas.microsoft.com/office/powerpoint/2010/main" val="42851132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1174" y="0"/>
            <a:ext cx="12090826" cy="6705600"/>
          </a:xfrm>
        </p:spPr>
      </p:pic>
      <p:pic>
        <p:nvPicPr>
          <p:cNvPr id="5" name="Picture 4">
            <a:extLst>
              <a:ext uri="{FF2B5EF4-FFF2-40B4-BE49-F238E27FC236}">
                <a16:creationId xmlns:a16="http://schemas.microsoft.com/office/drawing/2014/main" id="{9F8247E0-BCFF-73A0-0843-94C6EAE171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63745" y="5453149"/>
            <a:ext cx="2528255" cy="1404850"/>
          </a:xfrm>
          <a:prstGeom prst="rect">
            <a:avLst/>
          </a:prstGeom>
        </p:spPr>
      </p:pic>
    </p:spTree>
    <p:extLst>
      <p:ext uri="{BB962C8B-B14F-4D97-AF65-F5344CB8AC3E}">
        <p14:creationId xmlns:p14="http://schemas.microsoft.com/office/powerpoint/2010/main" val="31134888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0243" y="656071"/>
            <a:ext cx="10515600" cy="549275"/>
          </a:xfrm>
        </p:spPr>
        <p:txBody>
          <a:bodyPr>
            <a:normAutofit fontScale="90000"/>
          </a:bodyPr>
          <a:lstStyle/>
          <a:p>
            <a:r>
              <a:rPr lang="en-US" dirty="0">
                <a:latin typeface="Times New Roman" panose="02020603050405020304" pitchFamily="18" charset="0"/>
                <a:cs typeface="Times New Roman" panose="02020603050405020304" pitchFamily="18" charset="0"/>
              </a:rPr>
              <a:t>TECHNIQUE FOR PRIORITZATION: </a:t>
            </a:r>
            <a:br>
              <a:rPr lang="en-US" dirty="0">
                <a:latin typeface="Times New Roman" panose="02020603050405020304" pitchFamily="18" charset="0"/>
                <a:cs typeface="Times New Roman" panose="02020603050405020304" pitchFamily="18" charset="0"/>
              </a:rPr>
            </a:br>
            <a:endParaRPr lang="en-IN" dirty="0"/>
          </a:p>
        </p:txBody>
      </p:sp>
      <p:sp>
        <p:nvSpPr>
          <p:cNvPr id="3" name="Content Placeholder 2"/>
          <p:cNvSpPr>
            <a:spLocks noGrp="1"/>
          </p:cNvSpPr>
          <p:nvPr>
            <p:ph sz="half" idx="2"/>
          </p:nvPr>
        </p:nvSpPr>
        <p:spPr>
          <a:xfrm>
            <a:off x="839788" y="1205346"/>
            <a:ext cx="5157787" cy="4984317"/>
          </a:xfrm>
        </p:spPr>
        <p:txBody>
          <a:bodyPr>
            <a:noAutofit/>
          </a:bodyPr>
          <a:lstStyle/>
          <a:p>
            <a:pPr algn="just"/>
            <a:r>
              <a:rPr lang="en-US" dirty="0" smtClean="0"/>
              <a:t>Eisenhower Matrix</a:t>
            </a:r>
          </a:p>
          <a:p>
            <a:pPr algn="just"/>
            <a:r>
              <a:rPr lang="en-US" dirty="0" smtClean="0"/>
              <a:t>ABC</a:t>
            </a:r>
          </a:p>
          <a:p>
            <a:pPr algn="just"/>
            <a:r>
              <a:rPr lang="en-US" dirty="0" smtClean="0">
                <a:latin typeface="Times New Roman" panose="02020603050405020304" pitchFamily="18" charset="0"/>
                <a:cs typeface="Times New Roman" panose="02020603050405020304" pitchFamily="18" charset="0"/>
              </a:rPr>
              <a:t>The Pareto Principle (80/20 Rule)</a:t>
            </a:r>
          </a:p>
          <a:p>
            <a:pPr algn="just"/>
            <a:r>
              <a:rPr lang="en-US" dirty="0" smtClean="0">
                <a:latin typeface="Times New Roman" panose="02020603050405020304" pitchFamily="18" charset="0"/>
                <a:cs typeface="Times New Roman" panose="02020603050405020304" pitchFamily="18" charset="0"/>
                <a:hlinkClick r:id="rId3"/>
              </a:rPr>
              <a:t>Moscow Prioritization Method</a:t>
            </a:r>
            <a:r>
              <a:rPr lang="en-US" dirty="0" smtClean="0">
                <a:latin typeface="Times New Roman" panose="02020603050405020304" pitchFamily="18" charset="0"/>
                <a:cs typeface="Times New Roman" panose="02020603050405020304" pitchFamily="18" charset="0"/>
              </a:rPr>
              <a:t>. </a:t>
            </a:r>
          </a:p>
          <a:p>
            <a:pPr algn="just"/>
            <a:r>
              <a:rPr lang="en-US" dirty="0" smtClean="0">
                <a:latin typeface="Times New Roman" panose="02020603050405020304" pitchFamily="18" charset="0"/>
                <a:cs typeface="Times New Roman" panose="02020603050405020304" pitchFamily="18" charset="0"/>
              </a:rPr>
              <a:t>Getting Things Done</a:t>
            </a:r>
          </a:p>
          <a:p>
            <a:pPr algn="just"/>
            <a:r>
              <a:rPr lang="en-US" dirty="0" smtClean="0">
                <a:latin typeface="Times New Roman" panose="02020603050405020304" pitchFamily="18" charset="0"/>
                <a:cs typeface="Times New Roman" panose="02020603050405020304" pitchFamily="18" charset="0"/>
              </a:rPr>
              <a:t>Time boxing</a:t>
            </a:r>
          </a:p>
          <a:p>
            <a:pPr algn="just"/>
            <a:r>
              <a:rPr lang="en-US" dirty="0" smtClean="0">
                <a:latin typeface="Times New Roman" panose="02020603050405020304" pitchFamily="18" charset="0"/>
                <a:cs typeface="Times New Roman" panose="02020603050405020304" pitchFamily="18" charset="0"/>
              </a:rPr>
              <a:t>The Pomodoro Technique</a:t>
            </a:r>
          </a:p>
          <a:p>
            <a:pPr algn="just"/>
            <a:r>
              <a:rPr lang="en-US" dirty="0" smtClean="0">
                <a:latin typeface="Times New Roman" panose="02020603050405020304" pitchFamily="18" charset="0"/>
                <a:cs typeface="Times New Roman" panose="02020603050405020304" pitchFamily="18" charset="0"/>
              </a:rPr>
              <a:t>Kanban</a:t>
            </a:r>
          </a:p>
          <a:p>
            <a:pPr marL="0" indent="0" algn="just">
              <a:buNone/>
            </a:pPr>
            <a:endParaRPr lang="en-US" dirty="0" smtClean="0">
              <a:latin typeface="Times New Roman" panose="02020603050405020304" pitchFamily="18" charset="0"/>
              <a:cs typeface="Times New Roman" panose="02020603050405020304" pitchFamily="18" charset="0"/>
            </a:endParaRPr>
          </a:p>
          <a:p>
            <a:pPr marL="0" indent="0" algn="just">
              <a:buNone/>
            </a:pPr>
            <a:endParaRPr lang="en-IN" dirty="0" smtClean="0">
              <a:latin typeface="Times New Roman" panose="02020603050405020304" pitchFamily="18" charset="0"/>
              <a:cs typeface="Times New Roman" panose="02020603050405020304" pitchFamily="18" charset="0"/>
            </a:endParaRPr>
          </a:p>
          <a:p>
            <a:pPr marL="0" indent="0" algn="just">
              <a:buNone/>
            </a:pPr>
            <a:endParaRPr lang="en-IN" dirty="0">
              <a:latin typeface="Times New Roman" panose="02020603050405020304" pitchFamily="18" charset="0"/>
              <a:cs typeface="Times New Roman" panose="02020603050405020304" pitchFamily="18" charset="0"/>
            </a:endParaRPr>
          </a:p>
        </p:txBody>
      </p:sp>
      <p:sp>
        <p:nvSpPr>
          <p:cNvPr id="6" name="Content Placeholder 5"/>
          <p:cNvSpPr>
            <a:spLocks noGrp="1"/>
          </p:cNvSpPr>
          <p:nvPr>
            <p:ph sz="quarter" idx="4"/>
          </p:nvPr>
        </p:nvSpPr>
        <p:spPr>
          <a:xfrm>
            <a:off x="6172200" y="1205346"/>
            <a:ext cx="5183188" cy="4984317"/>
          </a:xfrm>
        </p:spPr>
        <p:txBody>
          <a:bodyPr>
            <a:normAutofit/>
          </a:bodyPr>
          <a:lstStyle/>
          <a:p>
            <a:pPr algn="just"/>
            <a:r>
              <a:rPr lang="en-US" dirty="0">
                <a:latin typeface="Times New Roman" panose="02020603050405020304" pitchFamily="18" charset="0"/>
                <a:cs typeface="Times New Roman" panose="02020603050405020304" pitchFamily="18" charset="0"/>
              </a:rPr>
              <a:t>1-3-5 </a:t>
            </a:r>
          </a:p>
          <a:p>
            <a:pPr algn="just"/>
            <a:r>
              <a:rPr lang="en-US" dirty="0">
                <a:latin typeface="Times New Roman" panose="02020603050405020304" pitchFamily="18" charset="0"/>
                <a:cs typeface="Times New Roman" panose="02020603050405020304" pitchFamily="18" charset="0"/>
              </a:rPr>
              <a:t>Rapid Planning Method (RPM)</a:t>
            </a:r>
          </a:p>
          <a:p>
            <a:pPr algn="just"/>
            <a:r>
              <a:rPr lang="en-US" dirty="0" smtClean="0">
                <a:latin typeface="Times New Roman" panose="02020603050405020304" pitchFamily="18" charset="0"/>
                <a:cs typeface="Times New Roman" panose="02020603050405020304" pitchFamily="18" charset="0"/>
              </a:rPr>
              <a:t>Parkinson’s </a:t>
            </a:r>
            <a:r>
              <a:rPr lang="en-US" dirty="0">
                <a:latin typeface="Times New Roman" panose="02020603050405020304" pitchFamily="18" charset="0"/>
                <a:cs typeface="Times New Roman" panose="02020603050405020304" pitchFamily="18" charset="0"/>
              </a:rPr>
              <a:t>Law</a:t>
            </a:r>
          </a:p>
          <a:p>
            <a:pPr algn="just"/>
            <a:r>
              <a:rPr lang="en-US" dirty="0">
                <a:latin typeface="Times New Roman" panose="02020603050405020304" pitchFamily="18" charset="0"/>
                <a:cs typeface="Times New Roman" panose="02020603050405020304" pitchFamily="18" charset="0"/>
              </a:rPr>
              <a:t>The ALPEN Method</a:t>
            </a:r>
          </a:p>
          <a:p>
            <a:pPr algn="just"/>
            <a:r>
              <a:rPr lang="en-US" dirty="0">
                <a:latin typeface="Times New Roman" panose="02020603050405020304" pitchFamily="18" charset="0"/>
                <a:cs typeface="Times New Roman" panose="02020603050405020304" pitchFamily="18" charset="0"/>
              </a:rPr>
              <a:t>Who’s Got the Monkey</a:t>
            </a:r>
          </a:p>
          <a:p>
            <a:pPr algn="just"/>
            <a:r>
              <a:rPr lang="en-US" dirty="0">
                <a:latin typeface="Times New Roman" panose="02020603050405020304" pitchFamily="18" charset="0"/>
                <a:cs typeface="Times New Roman" panose="02020603050405020304" pitchFamily="18" charset="0"/>
              </a:rPr>
              <a:t>The Pickle Jar Theory</a:t>
            </a:r>
          </a:p>
          <a:p>
            <a:pPr algn="just"/>
            <a:r>
              <a:rPr lang="en-US" dirty="0">
                <a:latin typeface="Times New Roman" panose="02020603050405020304" pitchFamily="18" charset="0"/>
                <a:cs typeface="Times New Roman" panose="02020603050405020304" pitchFamily="18" charset="0"/>
              </a:rPr>
              <a:t>Posec method</a:t>
            </a:r>
          </a:p>
          <a:p>
            <a:pPr algn="just"/>
            <a:r>
              <a:rPr lang="en-US" dirty="0">
                <a:latin typeface="Times New Roman" panose="02020603050405020304" pitchFamily="18" charset="0"/>
                <a:cs typeface="Times New Roman" panose="02020603050405020304" pitchFamily="18" charset="0"/>
              </a:rPr>
              <a:t>Eat that frog</a:t>
            </a:r>
          </a:p>
          <a:p>
            <a:pPr algn="just"/>
            <a:r>
              <a:rPr lang="en-US" dirty="0">
                <a:latin typeface="Times New Roman" panose="02020603050405020304" pitchFamily="18" charset="0"/>
                <a:cs typeface="Times New Roman" panose="02020603050405020304" pitchFamily="18" charset="0"/>
              </a:rPr>
              <a:t>ABCDE method</a:t>
            </a:r>
          </a:p>
          <a:p>
            <a:endParaRPr lang="en-IN" dirty="0"/>
          </a:p>
        </p:txBody>
      </p:sp>
    </p:spTree>
    <p:extLst>
      <p:ext uri="{BB962C8B-B14F-4D97-AF65-F5344CB8AC3E}">
        <p14:creationId xmlns:p14="http://schemas.microsoft.com/office/powerpoint/2010/main" val="128284419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TM03457491[[fn=Metropolitan]]</Template>
  <TotalTime>790</TotalTime>
  <Words>260</Words>
  <Application>Microsoft Office PowerPoint</Application>
  <PresentationFormat>Widescreen</PresentationFormat>
  <Paragraphs>263</Paragraphs>
  <Slides>31</Slides>
  <Notes>15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31</vt:i4>
      </vt:variant>
    </vt:vector>
  </HeadingPairs>
  <TitlesOfParts>
    <vt:vector size="36" baseType="lpstr">
      <vt:lpstr>Arial</vt:lpstr>
      <vt:lpstr>Calibri</vt:lpstr>
      <vt:lpstr>Calibri Light</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TECHNIQUE FOR PRIORITZATION:  </vt:lpstr>
      <vt:lpstr>EISENHOWER MATRIX</vt:lpstr>
      <vt:lpstr>ABC Method: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JAYASREE</dc:creator>
  <cp:lastModifiedBy>JAYASREE</cp:lastModifiedBy>
  <cp:revision>49</cp:revision>
  <dcterms:created xsi:type="dcterms:W3CDTF">2024-02-14T04:55:21Z</dcterms:created>
  <dcterms:modified xsi:type="dcterms:W3CDTF">2024-10-11T13:02:52Z</dcterms:modified>
</cp:coreProperties>
</file>